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 Bold" panose="020B0604020202020204" charset="0"/>
      <p:regular r:id="rId10"/>
    </p:embeddedFont>
    <p:embeddedFont>
      <p:font typeface="Lato Bold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563" b="856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3600" y="4076700"/>
            <a:ext cx="12320954" cy="5788167"/>
            <a:chOff x="0" y="0"/>
            <a:chExt cx="11926606" cy="700635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926606" cy="7006356"/>
            </a:xfrm>
            <a:prstGeom prst="rect">
              <a:avLst/>
            </a:prstGeom>
            <a:solidFill>
              <a:srgbClr val="E3E8F0">
                <a:alpha val="89803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977573" y="923643"/>
              <a:ext cx="9971461" cy="5728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ru-RU" sz="5600" spc="392" dirty="0" smtClean="0">
                  <a:solidFill>
                    <a:srgbClr val="CB1010"/>
                  </a:solidFill>
                  <a:latin typeface="Archive"/>
                </a:rPr>
                <a:t>Санаторно-курортный и оздоровительный комплекс</a:t>
              </a:r>
              <a:endParaRPr lang="en-US" sz="5600" spc="392" dirty="0">
                <a:solidFill>
                  <a:srgbClr val="CB1010"/>
                </a:solidFill>
                <a:latin typeface="Archive"/>
              </a:endParaRPr>
            </a:p>
            <a:p>
              <a:pPr>
                <a:lnSpc>
                  <a:spcPts val="6720"/>
                </a:lnSpc>
              </a:pPr>
              <a:r>
                <a:rPr lang="en-US" sz="5600" spc="392" dirty="0">
                  <a:solidFill>
                    <a:srgbClr val="CB1010"/>
                  </a:solidFill>
                  <a:latin typeface="Archive"/>
                </a:rPr>
                <a:t>"</a:t>
              </a:r>
              <a:r>
                <a:rPr lang="en-US" sz="5600" spc="392" dirty="0" smtClean="0">
                  <a:solidFill>
                    <a:srgbClr val="CB1010"/>
                  </a:solidFill>
                  <a:latin typeface="Archive"/>
                </a:rPr>
                <a:t>ЧЕДЕР"</a:t>
              </a:r>
              <a:endParaRPr lang="en-US" sz="5600" spc="392" dirty="0">
                <a:solidFill>
                  <a:srgbClr val="CB1010"/>
                </a:solidFill>
                <a:latin typeface="Archiv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77573" y="3574772"/>
              <a:ext cx="9276003" cy="78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77573" y="5333518"/>
              <a:ext cx="9276003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spc="36">
                  <a:solidFill>
                    <a:srgbClr val="000000"/>
                  </a:solidFill>
                  <a:latin typeface="Lato Bold Bold"/>
                </a:rPr>
                <a:t>Озеро, дарующее жизнь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977573" y="4808687"/>
              <a:ext cx="2283800" cy="154517"/>
            </a:xfrm>
            <a:prstGeom prst="rect">
              <a:avLst/>
            </a:prstGeom>
            <a:solidFill>
              <a:srgbClr val="CB101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054" b="905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1097" y="4661030"/>
            <a:ext cx="7000960" cy="4936609"/>
          </a:xfrm>
          <a:prstGeom prst="rect">
            <a:avLst/>
          </a:prstGeom>
          <a:solidFill>
            <a:srgbClr val="E3E8F0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710018" y="4661030"/>
            <a:ext cx="7063118" cy="1762398"/>
          </a:xfrm>
          <a:prstGeom prst="rect">
            <a:avLst/>
          </a:prstGeom>
          <a:solidFill>
            <a:srgbClr val="414754"/>
          </a:solidFill>
        </p:spPr>
      </p:sp>
      <p:sp>
        <p:nvSpPr>
          <p:cNvPr id="4" name="TextBox 4"/>
          <p:cNvSpPr txBox="1"/>
          <p:nvPr/>
        </p:nvSpPr>
        <p:spPr>
          <a:xfrm>
            <a:off x="741097" y="640651"/>
            <a:ext cx="16142884" cy="81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3"/>
              </a:lnSpc>
            </a:pPr>
            <a:r>
              <a:rPr lang="en-US" sz="5600" b="1" spc="112" dirty="0">
                <a:solidFill>
                  <a:srgbClr val="CB1010"/>
                </a:solidFill>
                <a:latin typeface="Archive Bold"/>
              </a:rPr>
              <a:t>ЛЕЧЕБНЫЕ ФАКТОРЫ ОЗ.ЧЕДЕР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8939" y="5234076"/>
            <a:ext cx="7013660" cy="54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319" dirty="0">
                <a:solidFill>
                  <a:srgbClr val="E3E8F0"/>
                </a:solidFill>
                <a:latin typeface="Lato Bold Bold"/>
              </a:rPr>
              <a:t>МИНЕРАЛЬНЫЕ ВОДЫ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942855"/>
            <a:ext cx="6466069" cy="208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28">
                <a:solidFill>
                  <a:srgbClr val="000000"/>
                </a:solidFill>
                <a:latin typeface="Lato Bold Bold"/>
              </a:rPr>
              <a:t>лечебно-столовые (питьевые), лечебные и купальные (наружное применение) хлоридно-сульфатного магниево-натриевого состава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58340" y="4661030"/>
            <a:ext cx="7000960" cy="4960542"/>
          </a:xfrm>
          <a:prstGeom prst="rect">
            <a:avLst/>
          </a:prstGeom>
          <a:solidFill>
            <a:srgbClr val="E3E8F0">
              <a:alpha val="8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0245640" y="4661030"/>
            <a:ext cx="7013660" cy="1762398"/>
          </a:xfrm>
          <a:prstGeom prst="rect">
            <a:avLst/>
          </a:prstGeom>
          <a:solidFill>
            <a:srgbClr val="414754"/>
          </a:solidFill>
        </p:spPr>
      </p:sp>
      <p:sp>
        <p:nvSpPr>
          <p:cNvPr id="9" name="TextBox 9"/>
          <p:cNvSpPr txBox="1"/>
          <p:nvPr/>
        </p:nvSpPr>
        <p:spPr>
          <a:xfrm>
            <a:off x="10245640" y="5234076"/>
            <a:ext cx="7013660" cy="54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319">
                <a:solidFill>
                  <a:srgbClr val="E3E8F0"/>
                </a:solidFill>
                <a:latin typeface="Lato Bold Bold"/>
              </a:rPr>
              <a:t>ЛЕЧЕБНАЯ ГРЯЗЬ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43470" y="6721004"/>
            <a:ext cx="6617999" cy="253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2731" spc="27">
                <a:solidFill>
                  <a:srgbClr val="000000"/>
                </a:solidFill>
                <a:latin typeface="Lato Bold Bold"/>
              </a:rPr>
              <a:t>высококачественная сульфидная</a:t>
            </a:r>
          </a:p>
          <a:p>
            <a:pPr algn="ctr">
              <a:lnSpc>
                <a:spcPts val="4097"/>
              </a:lnSpc>
            </a:pPr>
            <a:r>
              <a:rPr lang="en-US" sz="2800" spc="28">
                <a:solidFill>
                  <a:srgbClr val="000000"/>
                </a:solidFill>
                <a:latin typeface="Lato Bold Bold"/>
              </a:rPr>
              <a:t>иловая, сероводородная, содержащая биологические активные вещества, </a:t>
            </a:r>
          </a:p>
          <a:p>
            <a:pPr algn="ctr">
              <a:lnSpc>
                <a:spcPts val="4097"/>
              </a:lnSpc>
            </a:pPr>
            <a:r>
              <a:rPr lang="en-US" sz="2731" spc="27">
                <a:solidFill>
                  <a:srgbClr val="000000"/>
                </a:solidFill>
                <a:latin typeface="Lato Bold Bold"/>
              </a:rPr>
              <a:t>в т.ч. бром, бор, органику, микроорганизмы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78939" y="2172618"/>
            <a:ext cx="16580361" cy="1922995"/>
          </a:xfrm>
          <a:prstGeom prst="rect">
            <a:avLst/>
          </a:prstGeom>
          <a:solidFill>
            <a:srgbClr val="414754">
              <a:alpha val="89803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734747" y="2674175"/>
            <a:ext cx="16537253" cy="824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spc="480" dirty="0">
                <a:solidFill>
                  <a:srgbClr val="E3E8F0"/>
                </a:solidFill>
                <a:latin typeface="Lato Bold Bold"/>
              </a:rPr>
              <a:t>СУХОЙ СТЕПНОЙ КЛИМАТ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028700"/>
            <a:ext cx="18288000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b="1" spc="560" dirty="0">
                <a:solidFill>
                  <a:srgbClr val="CB1010"/>
                </a:solidFill>
                <a:latin typeface="Archive Bold"/>
              </a:rPr>
              <a:t>БАЛАНСОВЫЕ ЗАПАСЫ </a:t>
            </a:r>
          </a:p>
          <a:p>
            <a:pPr algn="ctr">
              <a:lnSpc>
                <a:spcPts val="6720"/>
              </a:lnSpc>
            </a:pPr>
            <a:r>
              <a:rPr lang="en-US" sz="5600" b="1" spc="560" dirty="0">
                <a:solidFill>
                  <a:srgbClr val="CB1010"/>
                </a:solidFill>
                <a:latin typeface="Archive Bold"/>
              </a:rPr>
              <a:t>ЛЕЧЕБНЫХ ГРЯЗЕЙ ОЗ.ЧЕДЕР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3503611"/>
            <a:ext cx="18288000" cy="4051303"/>
            <a:chOff x="414306" y="0"/>
            <a:chExt cx="24858342" cy="5401737"/>
          </a:xfrm>
        </p:grpSpPr>
        <p:sp>
          <p:nvSpPr>
            <p:cNvPr id="4" name="AutoShape 4"/>
            <p:cNvSpPr/>
            <p:nvPr/>
          </p:nvSpPr>
          <p:spPr>
            <a:xfrm>
              <a:off x="414306" y="0"/>
              <a:ext cx="24858342" cy="5401737"/>
            </a:xfrm>
            <a:prstGeom prst="rect">
              <a:avLst/>
            </a:prstGeom>
            <a:solidFill>
              <a:srgbClr val="4147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585081" y="3809328"/>
              <a:ext cx="14102487" cy="69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8098155"/>
            <a:ext cx="18288000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42">
                <a:solidFill>
                  <a:srgbClr val="CB1010"/>
                </a:solidFill>
                <a:latin typeface="Lato Bold Bold"/>
              </a:rPr>
              <a:t>Ближайшие аналоги - оз.Учум (Красноярский край), </a:t>
            </a:r>
          </a:p>
          <a:p>
            <a:pPr algn="ctr">
              <a:lnSpc>
                <a:spcPts val="5880"/>
              </a:lnSpc>
            </a:pPr>
            <a:r>
              <a:rPr lang="en-US" sz="4200" spc="42">
                <a:solidFill>
                  <a:srgbClr val="CB1010"/>
                </a:solidFill>
                <a:latin typeface="Lato Bold Bold"/>
              </a:rPr>
              <a:t>оз. Тамбукан (Ставропольский край)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50406" y="4872037"/>
            <a:ext cx="1178718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  <a:spcBef>
                <a:spcPct val="0"/>
              </a:spcBef>
            </a:pPr>
            <a:r>
              <a:rPr lang="en-US" sz="8800" b="1" spc="879" dirty="0">
                <a:solidFill>
                  <a:srgbClr val="FFFFFF"/>
                </a:solidFill>
                <a:latin typeface="Archive Bold"/>
              </a:rPr>
              <a:t>2493 </a:t>
            </a:r>
            <a:r>
              <a:rPr lang="en-US" sz="8800" b="1" spc="879" dirty="0" err="1">
                <a:solidFill>
                  <a:srgbClr val="FFFFFF"/>
                </a:solidFill>
                <a:latin typeface="Archive Bold"/>
              </a:rPr>
              <a:t>тыс</a:t>
            </a:r>
            <a:r>
              <a:rPr lang="en-US" sz="8800" b="1" spc="879" dirty="0">
                <a:solidFill>
                  <a:srgbClr val="FFFFFF"/>
                </a:solidFill>
                <a:latin typeface="Archive Bold"/>
              </a:rPr>
              <a:t>. м. </a:t>
            </a:r>
            <a:r>
              <a:rPr lang="en-US" sz="8800" b="1" spc="879" dirty="0" err="1">
                <a:solidFill>
                  <a:srgbClr val="FFFFFF"/>
                </a:solidFill>
                <a:latin typeface="Archive Bold"/>
              </a:rPr>
              <a:t>куб</a:t>
            </a:r>
            <a:r>
              <a:rPr lang="en-US" sz="8800" b="1" spc="879" dirty="0">
                <a:solidFill>
                  <a:srgbClr val="FFFFFF"/>
                </a:solidFill>
                <a:latin typeface="Archive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12571" y="1172528"/>
            <a:ext cx="1466285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4800" b="1" spc="96" dirty="0">
                <a:solidFill>
                  <a:srgbClr val="CB1010"/>
                </a:solidFill>
                <a:latin typeface="Archive Bold"/>
              </a:rPr>
              <a:t>ОСНОВНОЙ МЕДИЦИНСКИЙ ПРОФИЛЬ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800" y="2426279"/>
            <a:ext cx="8458200" cy="661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Бесплодие (женское и мужское)</a:t>
            </a:r>
          </a:p>
          <a:p>
            <a:pPr>
              <a:lnSpc>
                <a:spcPts val="4800"/>
              </a:lnSpc>
            </a:pPr>
            <a:endParaRPr lang="en-US" sz="4000" spc="40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Болезни кожи и подкожной</a:t>
            </a:r>
          </a:p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клетчатки</a:t>
            </a:r>
          </a:p>
          <a:p>
            <a:pPr>
              <a:lnSpc>
                <a:spcPts val="4800"/>
              </a:lnSpc>
            </a:pPr>
            <a:endParaRPr lang="en-US" sz="4000" spc="40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Болезни костно-мышечной системы</a:t>
            </a:r>
          </a:p>
          <a:p>
            <a:pPr>
              <a:lnSpc>
                <a:spcPts val="4800"/>
              </a:lnSpc>
            </a:pPr>
            <a:endParaRPr lang="en-US" sz="4000" spc="40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Болезни мочеполовой системы</a:t>
            </a:r>
          </a:p>
          <a:p>
            <a:pPr>
              <a:lnSpc>
                <a:spcPts val="4800"/>
              </a:lnSpc>
            </a:pPr>
            <a:endParaRPr lang="en-US" sz="4000" spc="40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480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Болезни нервной системы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67900" y="2464379"/>
            <a:ext cx="8001000" cy="675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Болезни системы кровообращения </a:t>
            </a:r>
          </a:p>
          <a:p>
            <a:pPr>
              <a:lnSpc>
                <a:spcPts val="4480"/>
              </a:lnSpc>
            </a:pPr>
            <a:endParaRPr lang="en-US" sz="4000" spc="40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4479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Болезни эндокринной системы, расстройства питания </a:t>
            </a:r>
          </a:p>
          <a:p>
            <a:pPr>
              <a:lnSpc>
                <a:spcPts val="448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и нарушения обмена веществ</a:t>
            </a:r>
          </a:p>
          <a:p>
            <a:pPr>
              <a:lnSpc>
                <a:spcPts val="4480"/>
              </a:lnSpc>
            </a:pPr>
            <a:endParaRPr lang="en-US" sz="4000" spc="40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448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Гинекология</a:t>
            </a:r>
          </a:p>
          <a:p>
            <a:pPr>
              <a:lnSpc>
                <a:spcPts val="4480"/>
              </a:lnSpc>
            </a:pPr>
            <a:endParaRPr lang="en-US" sz="4000" spc="40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448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Урология</a:t>
            </a:r>
          </a:p>
          <a:p>
            <a:pPr>
              <a:lnSpc>
                <a:spcPts val="4480"/>
              </a:lnSpc>
            </a:pPr>
            <a:endParaRPr lang="en-US" sz="4000" spc="40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4480"/>
              </a:lnSpc>
            </a:pPr>
            <a:r>
              <a:rPr lang="en-US" sz="4000" spc="40">
                <a:solidFill>
                  <a:srgbClr val="000000"/>
                </a:solidFill>
                <a:latin typeface="Lato Bold"/>
              </a:rPr>
              <a:t>Общетерапевтический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122</Words>
  <Application>Microsoft Office PowerPoint</Application>
  <PresentationFormat>Произвольный</PresentationFormat>
  <Paragraphs>37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</vt:lpstr>
      <vt:lpstr>Lato Bold</vt:lpstr>
      <vt:lpstr>Arial</vt:lpstr>
      <vt:lpstr>Lato Bold Bold</vt:lpstr>
      <vt:lpstr>Archive Bold</vt:lpstr>
      <vt:lpstr>Archive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САНАТОРИЙ "ЧЕДЕР - KINEZI"</dc:title>
  <dc:creator>Надежда Даш-ооловна</dc:creator>
  <cp:lastModifiedBy>Пользователь</cp:lastModifiedBy>
  <cp:revision>5</cp:revision>
  <dcterms:created xsi:type="dcterms:W3CDTF">2006-08-16T00:00:00Z</dcterms:created>
  <dcterms:modified xsi:type="dcterms:W3CDTF">2023-04-18T06:48:08Z</dcterms:modified>
  <dc:identifier>DAD1jMhPxps</dc:identifier>
</cp:coreProperties>
</file>