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30" autoAdjust="0"/>
    <p:restoredTop sz="94660"/>
  </p:normalViewPr>
  <p:slideViewPr>
    <p:cSldViewPr>
      <p:cViewPr varScale="1">
        <p:scale>
          <a:sx n="109" d="100"/>
          <a:sy n="109" d="100"/>
        </p:scale>
        <p:origin x="21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18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8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51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95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3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95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44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7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71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02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40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7E5F4-CDA7-4FE2-B8AA-18FA5304AD90}" type="datetimeFigureOut">
              <a:rPr lang="ru-RU" smtClean="0"/>
              <a:t>18.04.2023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ACC02-90B1-4B03-A0EC-D958AEB96B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36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oya-planeta.ru/upload/images/xl/e3/24/e324d74fbbab23862976cf0eaeea95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630" y="-1754"/>
            <a:ext cx="9165792" cy="513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48173" y="219998"/>
            <a:ext cx="5110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Министерство здравоохранения Республики Тыва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1048388"/>
            <a:ext cx="13914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Бусин-Гол</a:t>
            </a:r>
          </a:p>
          <a:p>
            <a:pPr algn="r"/>
            <a:r>
              <a:rPr lang="ru-RU" dirty="0" err="1" smtClean="0">
                <a:solidFill>
                  <a:schemeClr val="bg1"/>
                </a:solidFill>
              </a:rPr>
              <a:t>Белина</a:t>
            </a:r>
            <a:endParaRPr lang="ru-RU" dirty="0" smtClean="0">
              <a:solidFill>
                <a:schemeClr val="bg1"/>
              </a:solidFill>
            </a:endParaRPr>
          </a:p>
          <a:p>
            <a:pPr algn="r"/>
            <a:r>
              <a:rPr lang="ru-RU" dirty="0" err="1" smtClean="0">
                <a:solidFill>
                  <a:schemeClr val="bg1"/>
                </a:solidFill>
              </a:rPr>
              <a:t>Шишгид</a:t>
            </a:r>
            <a:r>
              <a:rPr lang="ru-RU" dirty="0" smtClean="0">
                <a:solidFill>
                  <a:schemeClr val="bg1"/>
                </a:solidFill>
              </a:rPr>
              <a:t>-Гол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1240875"/>
            <a:ext cx="26160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УШ-БЕЛДИР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1375845"/>
            <a:ext cx="189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слияние трех рек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453744" y="1564041"/>
            <a:ext cx="3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453744" y="1262341"/>
            <a:ext cx="324036" cy="164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412673" y="1694720"/>
            <a:ext cx="324036" cy="92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1965191" y="2878197"/>
            <a:ext cx="642323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источник азотных термальных вод + чистейший горный воздух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24470" y="2708920"/>
            <a:ext cx="9749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80С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89407" y="299167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66414" y="5306351"/>
            <a:ext cx="8656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Лицензия на пользование недрами для бальнеологического применения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K3JI 00490</a:t>
            </a:r>
            <a:r>
              <a:rPr lang="ru-RU" dirty="0" smtClean="0">
                <a:solidFill>
                  <a:srgbClr val="C00000"/>
                </a:solidFill>
              </a:rPr>
              <a:t> 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2156" y="5676485"/>
            <a:ext cx="8779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Лицензия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на медицинскую деятельность  </a:t>
            </a:r>
            <a:r>
              <a:rPr lang="ru-RU" dirty="0" smtClean="0">
                <a:solidFill>
                  <a:srgbClr val="C00000"/>
                </a:solidFill>
              </a:rPr>
              <a:t>ЛО-17-01-000336</a:t>
            </a:r>
            <a:r>
              <a:rPr lang="ru-RU" dirty="0" smtClean="0">
                <a:solidFill>
                  <a:schemeClr val="tx2"/>
                </a:solidFill>
              </a:rPr>
              <a:t> (бессрочно) от 25.03.2016г. 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53" y="3846442"/>
            <a:ext cx="7790887" cy="58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940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a.d-cd.net/fdde04as-96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34393" y="2537815"/>
            <a:ext cx="1495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ПОКАЗАНИЯ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051" name="Picture 3" descr="C:\Users\Пользователь\Downloads\972_9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83312"/>
            <a:ext cx="4384032" cy="245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053385" y="357393"/>
            <a:ext cx="470678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0070C0"/>
                </a:solidFill>
              </a:rPr>
              <a:t>Чрезвычайно </a:t>
            </a:r>
            <a:r>
              <a:rPr lang="ru-RU" dirty="0">
                <a:solidFill>
                  <a:srgbClr val="0070C0"/>
                </a:solidFill>
              </a:rPr>
              <a:t>высокий лечебный эффект </a:t>
            </a:r>
            <a:r>
              <a:rPr lang="ru-RU" dirty="0" smtClean="0">
                <a:solidFill>
                  <a:srgbClr val="0070C0"/>
                </a:solidFill>
              </a:rPr>
              <a:t>до 96</a:t>
            </a:r>
            <a:r>
              <a:rPr lang="ru-RU" dirty="0">
                <a:solidFill>
                  <a:srgbClr val="0070C0"/>
                </a:solidFill>
              </a:rPr>
              <a:t>% доказан </a:t>
            </a:r>
            <a:r>
              <a:rPr lang="ru-RU" dirty="0" smtClean="0">
                <a:solidFill>
                  <a:srgbClr val="0070C0"/>
                </a:solidFill>
              </a:rPr>
              <a:t>научными исследованиями Томского </a:t>
            </a:r>
            <a:r>
              <a:rPr lang="ru-RU" dirty="0">
                <a:solidFill>
                  <a:srgbClr val="0070C0"/>
                </a:solidFill>
              </a:rPr>
              <a:t>НИИ курортологии и физиотерапии. </a:t>
            </a:r>
            <a:endParaRPr lang="ru-RU" dirty="0" smtClean="0">
              <a:solidFill>
                <a:srgbClr val="0070C0"/>
              </a:solidFill>
            </a:endParaRPr>
          </a:p>
          <a:p>
            <a:pPr algn="ctr">
              <a:defRPr/>
            </a:pPr>
            <a:endParaRPr lang="ru-RU" dirty="0" smtClean="0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ru-RU" dirty="0" smtClean="0">
                <a:solidFill>
                  <a:srgbClr val="0070C0"/>
                </a:solidFill>
              </a:rPr>
              <a:t>Целебные </a:t>
            </a:r>
            <a:r>
              <a:rPr lang="ru-RU" dirty="0">
                <a:solidFill>
                  <a:srgbClr val="0070C0"/>
                </a:solidFill>
              </a:rPr>
              <a:t>свойства </a:t>
            </a:r>
            <a:r>
              <a:rPr lang="ru-RU" dirty="0" smtClean="0">
                <a:solidFill>
                  <a:srgbClr val="0070C0"/>
                </a:solidFill>
              </a:rPr>
              <a:t>замечены </a:t>
            </a:r>
            <a:r>
              <a:rPr lang="ru-RU" dirty="0">
                <a:solidFill>
                  <a:srgbClr val="0070C0"/>
                </a:solidFill>
              </a:rPr>
              <a:t>еще в древности: тувинцы добирались к </a:t>
            </a:r>
            <a:r>
              <a:rPr lang="ru-RU" dirty="0" smtClean="0">
                <a:solidFill>
                  <a:srgbClr val="0070C0"/>
                </a:solidFill>
              </a:rPr>
              <a:t>нему на </a:t>
            </a:r>
            <a:r>
              <a:rPr lang="ru-RU" dirty="0">
                <a:solidFill>
                  <a:srgbClr val="0070C0"/>
                </a:solidFill>
              </a:rPr>
              <a:t>лошадях </a:t>
            </a:r>
            <a:r>
              <a:rPr lang="ru-RU" dirty="0" smtClean="0">
                <a:solidFill>
                  <a:srgbClr val="0070C0"/>
                </a:solidFill>
              </a:rPr>
              <a:t>за десятки </a:t>
            </a:r>
            <a:r>
              <a:rPr lang="ru-RU" dirty="0">
                <a:solidFill>
                  <a:srgbClr val="0070C0"/>
                </a:solidFill>
              </a:rPr>
              <a:t>дней.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8696" y="3023081"/>
            <a:ext cx="380136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</a:rPr>
              <a:t>Болезни кожи и подкожной клетчатки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</a:rPr>
              <a:t>Болезни костно-мышечной системы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</a:rPr>
              <a:t>Болезни моче-половой системы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</a:rPr>
              <a:t>Болезни нервной системы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</a:rPr>
              <a:t>Болезни сердца и сосудов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</a:rPr>
              <a:t>Гинекологические заболевания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</a:rPr>
              <a:t>Общетерапевтические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</a:rPr>
              <a:t>Профессиональные болезни</a:t>
            </a:r>
            <a:endParaRPr lang="ru-RU" sz="1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Пользователь\Downloads\0eaaa82e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96" y="158598"/>
            <a:ext cx="3633224" cy="249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60375" y="5517232"/>
            <a:ext cx="85324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500" dirty="0" smtClean="0">
                <a:solidFill>
                  <a:srgbClr val="C00000"/>
                </a:solidFill>
              </a:rPr>
              <a:t>Повышенная чувствительность кожи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500" dirty="0" smtClean="0">
                <a:solidFill>
                  <a:srgbClr val="C00000"/>
                </a:solidFill>
              </a:rPr>
              <a:t>Заболевания сердечно-сосудистой системы с недостаточностью кровообращения выше </a:t>
            </a:r>
            <a:r>
              <a:rPr lang="en-US" sz="1500" dirty="0" smtClean="0">
                <a:solidFill>
                  <a:srgbClr val="C00000"/>
                </a:solidFill>
              </a:rPr>
              <a:t>I </a:t>
            </a:r>
            <a:r>
              <a:rPr lang="ru-RU" sz="1500" dirty="0" smtClean="0">
                <a:solidFill>
                  <a:srgbClr val="C00000"/>
                </a:solidFill>
              </a:rPr>
              <a:t>стадии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500" dirty="0" smtClean="0">
                <a:solidFill>
                  <a:srgbClr val="C00000"/>
                </a:solidFill>
              </a:rPr>
              <a:t>Злокачественные и доброкачественные новообразования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sz="1500" dirty="0" smtClean="0">
                <a:solidFill>
                  <a:srgbClr val="C00000"/>
                </a:solidFill>
              </a:rPr>
              <a:t>Гипертиреоз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0375" y="5085184"/>
            <a:ext cx="4051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ПРОТИВОПОКАЗАНИЯ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73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ownloads\5006848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" y="666503"/>
            <a:ext cx="3384376" cy="225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83568" y="20483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Л Е Ч Е Н И Е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3370598"/>
            <a:ext cx="590465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b="1" dirty="0" smtClean="0">
                <a:solidFill>
                  <a:srgbClr val="0070C0"/>
                </a:solidFill>
                <a:latin typeface="Open Sans"/>
              </a:rPr>
              <a:t>Ингаляции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b="1" dirty="0" smtClean="0">
                <a:solidFill>
                  <a:srgbClr val="0070C0"/>
                </a:solidFill>
                <a:latin typeface="Open Sans"/>
              </a:rPr>
              <a:t>Системы </a:t>
            </a:r>
            <a:r>
              <a:rPr lang="ru-RU" altLang="ru-RU" b="1" dirty="0">
                <a:solidFill>
                  <a:srgbClr val="0070C0"/>
                </a:solidFill>
                <a:latin typeface="Open Sans"/>
              </a:rPr>
              <a:t>физического </a:t>
            </a:r>
            <a:r>
              <a:rPr lang="ru-RU" altLang="ru-RU" b="1" dirty="0" smtClean="0">
                <a:solidFill>
                  <a:srgbClr val="0070C0"/>
                </a:solidFill>
                <a:latin typeface="Open Sans"/>
              </a:rPr>
              <a:t>оздоровления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b="1" dirty="0" smtClean="0">
                <a:solidFill>
                  <a:srgbClr val="0070C0"/>
                </a:solidFill>
                <a:latin typeface="Open Sans"/>
              </a:rPr>
              <a:t>Системы психологического  оздоровления</a:t>
            </a:r>
            <a:r>
              <a:rPr lang="ru-RU" altLang="ru-RU" b="1" dirty="0">
                <a:solidFill>
                  <a:srgbClr val="0070C0"/>
                </a:solidFill>
                <a:latin typeface="Open Sans"/>
              </a:rPr>
              <a:t>: </a:t>
            </a:r>
            <a:r>
              <a:rPr lang="ru-RU" altLang="ru-RU" sz="1600" dirty="0">
                <a:solidFill>
                  <a:srgbClr val="0070C0"/>
                </a:solidFill>
                <a:latin typeface="Open Sans"/>
              </a:rPr>
              <a:t>музыкотерапия</a:t>
            </a:r>
            <a:r>
              <a:rPr lang="ru-RU" altLang="ru-RU" sz="1600" dirty="0" smtClean="0">
                <a:solidFill>
                  <a:srgbClr val="0070C0"/>
                </a:solidFill>
                <a:latin typeface="Open Sans"/>
              </a:rPr>
              <a:t>,</a:t>
            </a:r>
            <a:r>
              <a:rPr lang="ru-RU" altLang="ru-RU" sz="1600" dirty="0">
                <a:solidFill>
                  <a:srgbClr val="0070C0"/>
                </a:solidFill>
                <a:latin typeface="Open Sans"/>
              </a:rPr>
              <a:t> </a:t>
            </a:r>
            <a:r>
              <a:rPr lang="ru-RU" altLang="ru-RU" sz="1600" dirty="0" smtClean="0">
                <a:solidFill>
                  <a:srgbClr val="0070C0"/>
                </a:solidFill>
                <a:latin typeface="Open Sans"/>
              </a:rPr>
              <a:t>медитации, ароматерапия</a:t>
            </a:r>
            <a:r>
              <a:rPr lang="ru-RU" altLang="ru-RU" sz="1600" dirty="0">
                <a:solidFill>
                  <a:srgbClr val="0070C0"/>
                </a:solidFill>
                <a:latin typeface="Open Sans"/>
              </a:rPr>
              <a:t>, </a:t>
            </a:r>
            <a:r>
              <a:rPr lang="ru-RU" altLang="ru-RU" sz="1600" dirty="0" smtClean="0">
                <a:solidFill>
                  <a:srgbClr val="0070C0"/>
                </a:solidFill>
                <a:latin typeface="Open Sans"/>
              </a:rPr>
              <a:t>цветотерапия</a:t>
            </a:r>
            <a:endParaRPr lang="ru-RU" altLang="ru-RU" sz="1600" dirty="0">
              <a:solidFill>
                <a:srgbClr val="0070C0"/>
              </a:solidFill>
              <a:latin typeface="Open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altLang="ru-RU" b="1" dirty="0">
                <a:solidFill>
                  <a:srgbClr val="0070C0"/>
                </a:solidFill>
                <a:latin typeface="Open Sans"/>
              </a:rPr>
              <a:t>Другие виды лечения: </a:t>
            </a:r>
            <a:r>
              <a:rPr lang="ru-RU" altLang="ru-RU" sz="1600" dirty="0">
                <a:solidFill>
                  <a:srgbClr val="0070C0"/>
                </a:solidFill>
                <a:latin typeface="Open Sans"/>
              </a:rPr>
              <a:t>климатолечение, </a:t>
            </a:r>
            <a:endParaRPr lang="ru-RU" altLang="ru-RU" sz="1600" dirty="0" smtClean="0">
              <a:solidFill>
                <a:srgbClr val="0070C0"/>
              </a:solidFill>
              <a:latin typeface="Open Sans"/>
            </a:endParaRPr>
          </a:p>
          <a:p>
            <a:r>
              <a:rPr lang="ru-RU" altLang="ru-RU" sz="1600" dirty="0" smtClean="0">
                <a:solidFill>
                  <a:srgbClr val="0070C0"/>
                </a:solidFill>
                <a:latin typeface="Open Sans"/>
              </a:rPr>
              <a:t>криотерапия</a:t>
            </a:r>
            <a:r>
              <a:rPr lang="ru-RU" altLang="ru-RU" sz="1600" dirty="0">
                <a:solidFill>
                  <a:srgbClr val="0070C0"/>
                </a:solidFill>
                <a:latin typeface="Open Sans"/>
              </a:rPr>
              <a:t>, лечебная физкультура (ЛФК), </a:t>
            </a:r>
            <a:endParaRPr lang="ru-RU" altLang="ru-RU" sz="1600" dirty="0" smtClean="0">
              <a:solidFill>
                <a:srgbClr val="0070C0"/>
              </a:solidFill>
              <a:latin typeface="Open Sans"/>
            </a:endParaRPr>
          </a:p>
          <a:p>
            <a:r>
              <a:rPr lang="ru-RU" altLang="ru-RU" sz="1600" dirty="0" smtClean="0">
                <a:solidFill>
                  <a:srgbClr val="0070C0"/>
                </a:solidFill>
                <a:latin typeface="Open Sans"/>
              </a:rPr>
              <a:t>мануальная </a:t>
            </a:r>
            <a:r>
              <a:rPr lang="ru-RU" altLang="ru-RU" sz="1600" dirty="0">
                <a:solidFill>
                  <a:srgbClr val="0070C0"/>
                </a:solidFill>
                <a:latin typeface="Open Sans"/>
              </a:rPr>
              <a:t>терапия, массаж, медикаментозная </a:t>
            </a:r>
            <a:endParaRPr lang="ru-RU" altLang="ru-RU" sz="1600" dirty="0" smtClean="0">
              <a:solidFill>
                <a:srgbClr val="0070C0"/>
              </a:solidFill>
              <a:latin typeface="Open Sans"/>
            </a:endParaRPr>
          </a:p>
          <a:p>
            <a:r>
              <a:rPr lang="ru-RU" altLang="ru-RU" sz="1600" dirty="0" smtClean="0">
                <a:solidFill>
                  <a:srgbClr val="0070C0"/>
                </a:solidFill>
                <a:latin typeface="Open Sans"/>
              </a:rPr>
              <a:t>терапия</a:t>
            </a:r>
            <a:r>
              <a:rPr lang="ru-RU" altLang="ru-RU" sz="1600" dirty="0">
                <a:solidFill>
                  <a:srgbClr val="0070C0"/>
                </a:solidFill>
                <a:latin typeface="Open Sans"/>
              </a:rPr>
              <a:t>, мезотерапия, механотерапия, психотерапия, рефлексотерапия, терренкур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60439" y="706954"/>
            <a:ext cx="500449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rgbClr val="0070C0"/>
                </a:solidFill>
                <a:latin typeface="Open Sans"/>
              </a:rPr>
              <a:t>Бальнеотерапия: </a:t>
            </a:r>
            <a:r>
              <a:rPr lang="ru-RU" altLang="ru-RU" sz="1600" dirty="0">
                <a:solidFill>
                  <a:srgbClr val="0070C0"/>
                </a:solidFill>
                <a:latin typeface="Open Sans"/>
              </a:rPr>
              <a:t>ванны радоновые, минеральные хлоридные натриевые, минеральные йодобромные, минеральные сероводородные, суховоздушные углекислые, суховоздушные радоновые, местные ножные, местные ручные, местные четырехкамерные, гинекологические орошения, душ Шарко, циркулярный душ, восходящий душ, подводный душ-массаж, вытяжение горизонтальное в воде</a:t>
            </a:r>
          </a:p>
        </p:txBody>
      </p:sp>
      <p:pic>
        <p:nvPicPr>
          <p:cNvPr id="1026" name="Picture 2" descr="https://a.d-cd.net/71d3fb4s-9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284984"/>
            <a:ext cx="3383360" cy="253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6861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134</Words>
  <Application>Microsoft Office PowerPoint</Application>
  <PresentationFormat>Экран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44</cp:revision>
  <dcterms:created xsi:type="dcterms:W3CDTF">2022-06-08T10:09:15Z</dcterms:created>
  <dcterms:modified xsi:type="dcterms:W3CDTF">2023-04-18T06:46:03Z</dcterms:modified>
</cp:coreProperties>
</file>