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36" r:id="rId2"/>
  </p:sldMasterIdLst>
  <p:notesMasterIdLst>
    <p:notesMasterId r:id="rId23"/>
  </p:notesMasterIdLst>
  <p:sldIdLst>
    <p:sldId id="257" r:id="rId3"/>
    <p:sldId id="284" r:id="rId4"/>
    <p:sldId id="422" r:id="rId5"/>
    <p:sldId id="283" r:id="rId6"/>
    <p:sldId id="423" r:id="rId7"/>
    <p:sldId id="272" r:id="rId8"/>
    <p:sldId id="424" r:id="rId9"/>
    <p:sldId id="431" r:id="rId10"/>
    <p:sldId id="429" r:id="rId11"/>
    <p:sldId id="428" r:id="rId12"/>
    <p:sldId id="427" r:id="rId13"/>
    <p:sldId id="436" r:id="rId14"/>
    <p:sldId id="426" r:id="rId15"/>
    <p:sldId id="425" r:id="rId16"/>
    <p:sldId id="432" r:id="rId17"/>
    <p:sldId id="435" r:id="rId18"/>
    <p:sldId id="434" r:id="rId19"/>
    <p:sldId id="437" r:id="rId20"/>
    <p:sldId id="433" r:id="rId21"/>
    <p:sldId id="421" r:id="rId22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7C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53" autoAdjust="0"/>
  </p:normalViewPr>
  <p:slideViewPr>
    <p:cSldViewPr snapToGrid="0">
      <p:cViewPr>
        <p:scale>
          <a:sx n="113" d="100"/>
          <a:sy n="113" d="100"/>
        </p:scale>
        <p:origin x="-47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D3DAD-9D25-40F6-85FB-A790E6BDCDC0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DCD056-FA9C-4389-8B2B-1A2B363B4B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725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DCD056-FA9C-4389-8B2B-1A2B363B4B3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0305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75510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07046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45767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63467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53166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4027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DCD056-FA9C-4389-8B2B-1A2B363B4B3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886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2593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92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9988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2318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809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33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DCD056-FA9C-4389-8B2B-1A2B363B4B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4556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45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60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58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536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083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54129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615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852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5585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1" y="6377955"/>
            <a:ext cx="3901440" cy="245003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2" y="6377948"/>
            <a:ext cx="2804159" cy="245003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1ACC8-F67D-49AA-9006-4931AC25385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778242" y="6377955"/>
            <a:ext cx="2804159" cy="245003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825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4" y="2125979"/>
            <a:ext cx="103632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9" y="3840496"/>
            <a:ext cx="853440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55"/>
            <a:ext cx="390144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2" y="6377948"/>
            <a:ext cx="2804159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F4986-5FDB-4B2B-BFFF-E17687251D1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2" y="6377955"/>
            <a:ext cx="2804159" cy="27699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113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86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" y="1088796"/>
            <a:ext cx="790494" cy="56219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570151"/>
            <a:endParaRPr sz="1463"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894047" y="1149151"/>
            <a:ext cx="10747438" cy="46799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570151"/>
            <a:endParaRPr sz="146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87847" y="1001677"/>
            <a:ext cx="8016320" cy="150041"/>
          </a:xfrm>
        </p:spPr>
        <p:txBody>
          <a:bodyPr lIns="0" tIns="0" rIns="0" bIns="0"/>
          <a:lstStyle>
            <a:lvl1pPr>
              <a:defRPr sz="975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55"/>
            <a:ext cx="390144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2" y="6377948"/>
            <a:ext cx="2804159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44C0C-444B-41FB-87AB-B6707C0E464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2" y="6377955"/>
            <a:ext cx="2804159" cy="27699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615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592280" y="4134318"/>
            <a:ext cx="241006" cy="321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570151"/>
            <a:endParaRPr sz="1463"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552103" y="4687494"/>
            <a:ext cx="321343" cy="3216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570151"/>
            <a:endParaRPr sz="1463">
              <a:solidFill>
                <a:prstClr val="black"/>
              </a:solidFill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552104" y="5198930"/>
            <a:ext cx="321330" cy="3216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570151"/>
            <a:endParaRPr sz="1463">
              <a:solidFill>
                <a:prstClr val="black"/>
              </a:solidFill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6626355" y="5897198"/>
            <a:ext cx="256420" cy="3216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570151"/>
            <a:endParaRPr sz="1463">
              <a:solidFill>
                <a:prstClr val="black"/>
              </a:solidFill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6593669" y="5372229"/>
            <a:ext cx="321782" cy="3065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570151"/>
            <a:endParaRPr sz="1463">
              <a:solidFill>
                <a:prstClr val="black"/>
              </a:solidFill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6593669" y="4832612"/>
            <a:ext cx="321782" cy="32115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570151"/>
            <a:endParaRPr sz="146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87847" y="1001677"/>
            <a:ext cx="8016320" cy="150041"/>
          </a:xfrm>
        </p:spPr>
        <p:txBody>
          <a:bodyPr lIns="0" tIns="0" rIns="0" bIns="0"/>
          <a:lstStyle>
            <a:lvl1pPr>
              <a:defRPr sz="975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979560" y="1175574"/>
            <a:ext cx="3191673" cy="1500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75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021228" y="1480269"/>
            <a:ext cx="4351791" cy="750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8" b="1" i="0">
                <a:solidFill>
                  <a:srgbClr val="161A1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145281" y="6377955"/>
            <a:ext cx="390144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09602" y="6377948"/>
            <a:ext cx="2804159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0F41F-A7BA-48FC-B6F4-1596E743C17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778242" y="6377955"/>
            <a:ext cx="2804159" cy="27699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6399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87847" y="1001677"/>
            <a:ext cx="8016320" cy="150041"/>
          </a:xfrm>
        </p:spPr>
        <p:txBody>
          <a:bodyPr lIns="0" tIns="0" rIns="0" bIns="0"/>
          <a:lstStyle>
            <a:lvl1pPr>
              <a:defRPr sz="975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5281" y="6377955"/>
            <a:ext cx="390144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602" y="6377948"/>
            <a:ext cx="2804159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2DF1C-CC24-4592-8E49-CE58FB31D65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778242" y="6377955"/>
            <a:ext cx="2804159" cy="27699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609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1" y="6377955"/>
            <a:ext cx="390144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2" y="6377948"/>
            <a:ext cx="2804159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1ACC8-F67D-49AA-9006-4931AC25385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778242" y="6377955"/>
            <a:ext cx="2804159" cy="27699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1413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2" y="6377948"/>
            <a:ext cx="2804159" cy="276999"/>
          </a:xfrm>
        </p:spPr>
        <p:txBody>
          <a:bodyPr/>
          <a:lstStyle/>
          <a:p>
            <a:fld id="{B6C1AD70-E634-4924-A7C6-ED376FA38E1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45281" y="6377955"/>
            <a:ext cx="3901440" cy="276999"/>
          </a:xfr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8242" y="6377955"/>
            <a:ext cx="2804159" cy="276999"/>
          </a:xfrm>
        </p:spPr>
        <p:txBody>
          <a:bodyPr/>
          <a:lstStyle/>
          <a:p>
            <a:fld id="{F217F5AB-04B1-4E72-8C39-61D43CEBE8B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377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1564958"/>
            <a:ext cx="3932238" cy="49244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19082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24622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2" y="6377948"/>
            <a:ext cx="2804159" cy="276999"/>
          </a:xfrm>
        </p:spPr>
        <p:txBody>
          <a:bodyPr/>
          <a:lstStyle/>
          <a:p>
            <a:fld id="{B6C1AD70-E634-4924-A7C6-ED376FA38E1F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45281" y="6377955"/>
            <a:ext cx="3901440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78242" y="6377955"/>
            <a:ext cx="2804159" cy="276999"/>
          </a:xfrm>
        </p:spPr>
        <p:txBody>
          <a:bodyPr/>
          <a:lstStyle/>
          <a:p>
            <a:fld id="{F217F5AB-04B1-4E72-8C39-61D43CEBE8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213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9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58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92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652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08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78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02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79000"/>
                <a:alpha val="0"/>
              </a:schemeClr>
            </a:gs>
          </a:gsLst>
          <a:path path="circle">
            <a:fillToRect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1F0DB85-74A6-4AE3-B937-0381157EB346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761855C-CDF8-4BB1-A890-70DA0A3242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061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87847" y="1001672"/>
            <a:ext cx="80163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2" y="1577353"/>
            <a:ext cx="109728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55"/>
            <a:ext cx="3901440" cy="4756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570151"/>
            <a:endParaRPr lang="ru-RU" sz="3091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2" y="6377948"/>
            <a:ext cx="2804159" cy="4756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570151"/>
            <a:fld id="{4FB686D0-A2B4-4169-BC5A-06CFF96ABE2B}" type="datetime1">
              <a:rPr lang="en-US" sz="3091" smtClean="0">
                <a:solidFill>
                  <a:prstClr val="black">
                    <a:tint val="75000"/>
                  </a:prstClr>
                </a:solidFill>
              </a:rPr>
              <a:pPr defTabSz="1570151"/>
              <a:t>10/29/2025</a:t>
            </a:fld>
            <a:endParaRPr lang="en-US" sz="3091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2" y="6377955"/>
            <a:ext cx="2804159" cy="4756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570151"/>
            <a:fld id="{B6F15528-21DE-4FAA-801E-634DDDAF4B2B}" type="slidenum">
              <a:rPr lang="ru-RU" sz="3091" smtClean="0">
                <a:solidFill>
                  <a:prstClr val="black">
                    <a:tint val="75000"/>
                  </a:prstClr>
                </a:solidFill>
              </a:rPr>
              <a:pPr defTabSz="1570151"/>
              <a:t>‹#›</a:t>
            </a:fld>
            <a:endParaRPr lang="ru-RU" sz="3091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568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71475">
        <a:defRPr>
          <a:latin typeface="+mn-lt"/>
          <a:ea typeface="+mn-ea"/>
          <a:cs typeface="+mn-cs"/>
        </a:defRPr>
      </a:lvl2pPr>
      <a:lvl3pPr marL="742949">
        <a:defRPr>
          <a:latin typeface="+mn-lt"/>
          <a:ea typeface="+mn-ea"/>
          <a:cs typeface="+mn-cs"/>
        </a:defRPr>
      </a:lvl3pPr>
      <a:lvl4pPr marL="1114424">
        <a:defRPr>
          <a:latin typeface="+mn-lt"/>
          <a:ea typeface="+mn-ea"/>
          <a:cs typeface="+mn-cs"/>
        </a:defRPr>
      </a:lvl4pPr>
      <a:lvl5pPr marL="1485900">
        <a:defRPr>
          <a:latin typeface="+mn-lt"/>
          <a:ea typeface="+mn-ea"/>
          <a:cs typeface="+mn-cs"/>
        </a:defRPr>
      </a:lvl5pPr>
      <a:lvl6pPr marL="1857375">
        <a:defRPr>
          <a:latin typeface="+mn-lt"/>
          <a:ea typeface="+mn-ea"/>
          <a:cs typeface="+mn-cs"/>
        </a:defRPr>
      </a:lvl6pPr>
      <a:lvl7pPr marL="2228850">
        <a:defRPr>
          <a:latin typeface="+mn-lt"/>
          <a:ea typeface="+mn-ea"/>
          <a:cs typeface="+mn-cs"/>
        </a:defRPr>
      </a:lvl7pPr>
      <a:lvl8pPr marL="2600323">
        <a:defRPr>
          <a:latin typeface="+mn-lt"/>
          <a:ea typeface="+mn-ea"/>
          <a:cs typeface="+mn-cs"/>
        </a:defRPr>
      </a:lvl8pPr>
      <a:lvl9pPr marL="297179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71475">
        <a:defRPr>
          <a:latin typeface="+mn-lt"/>
          <a:ea typeface="+mn-ea"/>
          <a:cs typeface="+mn-cs"/>
        </a:defRPr>
      </a:lvl2pPr>
      <a:lvl3pPr marL="742949">
        <a:defRPr>
          <a:latin typeface="+mn-lt"/>
          <a:ea typeface="+mn-ea"/>
          <a:cs typeface="+mn-cs"/>
        </a:defRPr>
      </a:lvl3pPr>
      <a:lvl4pPr marL="1114424">
        <a:defRPr>
          <a:latin typeface="+mn-lt"/>
          <a:ea typeface="+mn-ea"/>
          <a:cs typeface="+mn-cs"/>
        </a:defRPr>
      </a:lvl4pPr>
      <a:lvl5pPr marL="1485900">
        <a:defRPr>
          <a:latin typeface="+mn-lt"/>
          <a:ea typeface="+mn-ea"/>
          <a:cs typeface="+mn-cs"/>
        </a:defRPr>
      </a:lvl5pPr>
      <a:lvl6pPr marL="1857375">
        <a:defRPr>
          <a:latin typeface="+mn-lt"/>
          <a:ea typeface="+mn-ea"/>
          <a:cs typeface="+mn-cs"/>
        </a:defRPr>
      </a:lvl6pPr>
      <a:lvl7pPr marL="2228850">
        <a:defRPr>
          <a:latin typeface="+mn-lt"/>
          <a:ea typeface="+mn-ea"/>
          <a:cs typeface="+mn-cs"/>
        </a:defRPr>
      </a:lvl7pPr>
      <a:lvl8pPr marL="2600323">
        <a:defRPr>
          <a:latin typeface="+mn-lt"/>
          <a:ea typeface="+mn-ea"/>
          <a:cs typeface="+mn-cs"/>
        </a:defRPr>
      </a:lvl8pPr>
      <a:lvl9pPr marL="297179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defTabSz="1570151"/>
            <a:endParaRPr sz="1463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7575" y="158223"/>
            <a:ext cx="4213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70151"/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Республики Тыва</a:t>
            </a:r>
          </a:p>
          <a:p>
            <a:pPr algn="ctr" defTabSz="1570151"/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проектной деятельности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646" y="158223"/>
            <a:ext cx="632601" cy="6274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00100" y="2491349"/>
            <a:ext cx="9990721" cy="146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4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проектной деятельности Правительства Республики Тыва</a:t>
            </a:r>
            <a:endParaRPr lang="ru-RU" sz="3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25650" y="6333001"/>
            <a:ext cx="89565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570151"/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г. Кызыл</a:t>
            </a:r>
          </a:p>
        </p:txBody>
      </p:sp>
    </p:spTree>
    <p:extLst>
      <p:ext uri="{BB962C8B-B14F-4D97-AF65-F5344CB8AC3E}">
        <p14:creationId xmlns:p14="http://schemas.microsoft.com/office/powerpoint/2010/main" val="890108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67333"/>
            <a:ext cx="11734800" cy="117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Национальный проект «Инфраструктура для жизни»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810260" algn="l"/>
              </a:tabLst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1668719-F04C-46BE-A7C0-5FCE9BDDFD06}"/>
              </a:ext>
            </a:extLst>
          </p:cNvPr>
          <p:cNvSpPr txBox="1"/>
          <p:nvPr/>
        </p:nvSpPr>
        <p:spPr>
          <a:xfrm>
            <a:off x="577514" y="856533"/>
            <a:ext cx="1115728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810260" algn="l"/>
              </a:tabLst>
            </a:pPr>
            <a:r>
              <a:rPr lang="ru-RU" sz="2000" i="1" kern="1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- комфортная и безопасная среда для жизни.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предусмотрено 2837,5 млн. руб. (ФБ – 2739,6 млн. руб., РБ – 97,9 млн. руб.), профинансировано 1839,9 млн. руб., кассовое освоение 1771,9  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млн.руб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или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62,5%.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нацпроекта «Инфраструктура для жизни» реализуются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региональных проектов, по которым предусмотрено достижение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 целевых показателей, 12 результатов и 82 контрольных точек.</a:t>
            </a: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«Развитие инфраструктуры населенных пунктов» (отв. Минстрой РТ);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«Жилье» (отв. Минстрой РТ);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«Формирование комфортной городской среды» (отв. Минстрой РТ);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«Модернизация коммунальной инфраструктуры» (отв. Минтопэнерго РТ);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«Безопасность дорожного движения» (отв.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Миндортранс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РТ);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«Региональная и местная дорожная сеть» (отв.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Миндортранс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РТ);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«Общесистемные меры развития дорожного хозяйства» (отв.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Миндортранс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РТ).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достижения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нацпроекта за 3 квартал составил 99%.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3 квартала 2025 г. из 82 контрольных точек исполнено 16 (20%), на стадии исполнения 66 контрольных точек.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385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87123"/>
            <a:ext cx="11734800" cy="117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Национальный проект «Экологическое благополучие»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810260" algn="l"/>
              </a:tabLst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3709248-A4CC-48B0-BB34-27488843E7BC}"/>
              </a:ext>
            </a:extLst>
          </p:cNvPr>
          <p:cNvSpPr txBox="1"/>
          <p:nvPr/>
        </p:nvSpPr>
        <p:spPr>
          <a:xfrm>
            <a:off x="288758" y="713514"/>
            <a:ext cx="11734800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810260" algn="l"/>
              </a:tabLst>
            </a:pPr>
            <a:r>
              <a:rPr lang="ru-RU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- сохранение и восстановление окружающей среды в целях улучшения экологического благополучия, в том числе в рамках мероприятий по ликвидации объектов накопленного вреда окружающей среде, применении вторичных ресурсов, вторичного сырья из отходов в отраслях экономики, совершенствование системы обращения с твёрдыми коммунальными отходами, снижению выбросов опасных загрязняющих веществ в атмосферный воздух, оздоровлению водных объектов, снижению объёма неочищенных сточных вод, сохранению лесов, сохранению и восстановлению редких видов животных, развитию системы особо охраняемых природных территорий и экологическому просвещению.</a:t>
            </a:r>
          </a:p>
          <a:p>
            <a:pPr algn="just">
              <a:tabLst>
                <a:tab pos="810260" algn="l"/>
              </a:tabLst>
            </a:pP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sz="20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2025 г. в рамках реализации нацпроекта «Экологическое благополучие» финансирование предусмотрено на выполнение мероприятий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региональному проекту «Сохранение лесов»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сумму 47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,2 млн. руб.,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(ФБ – 47,2 млн. руб.)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кассовое освоение 47,8% (22,5 млн. руб.).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нацпроекта «Экологическое благополучие» реализуются 4 региональных проекта, по которым предусмотрено достижение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целевых показателей, 7 результатов и 11 контрольных точек.</a:t>
            </a: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«Экономика замкнутого цикла» (отв. Минлесхоз РТ)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«Чистый воздух» (отв. Минлесхоз РТ)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«Сохранение лесов» (отв. Минлесхоз РТ)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«Вода России» (отв. Минлесхоз РТ)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достижения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нацпроекта за 3 квартал составил 91,53%.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81026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3 квартала 2025 г. из 11 контрольных точек исполнено 2, на стадии исполнения 9 контрольных точек.</a:t>
            </a:r>
            <a:endParaRPr lang="ru-RU" sz="1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104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71080"/>
            <a:ext cx="11734800" cy="117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Национальный проект «Туризм и гостеприимство»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810260" algn="l"/>
              </a:tabLst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C83E802-5BE8-4526-BC58-235AF5C5167F}"/>
              </a:ext>
            </a:extLst>
          </p:cNvPr>
          <p:cNvSpPr txBox="1"/>
          <p:nvPr/>
        </p:nvSpPr>
        <p:spPr>
          <a:xfrm>
            <a:off x="457200" y="1463657"/>
            <a:ext cx="10204490" cy="4151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- увеличение числа новых поездок по России за счет создания и развития современной и качественной туристской инфраструктуры в Республике Тыва.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2025 году предусмотрено 152,5 млн. руб. (ФБ – 150,0 млн. руб., РБ – 2,5 млн. руб.), кассовое исполнение 4,05 млн. рублей или 12,9%.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нацпроекта реализуются 1 региональный проект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«Создание номерного фонда, инфраструктуры и новых точек притяжения»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 которому предусмотрено достижение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целевого показателя, 1 результата и 2 контрольных точек:</a:t>
            </a: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достижения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нацпроекта по итогам 3 квартала составил 81,1%.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исполнении 2 контрольные точки.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247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2131" y="171081"/>
            <a:ext cx="11734800" cy="117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Национальный проект «Эффективная и 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конкурентна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я экономика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»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810260" algn="l"/>
              </a:tabLst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0ACF653-457D-45FF-8ED8-E94A95FA2C95}"/>
              </a:ext>
            </a:extLst>
          </p:cNvPr>
          <p:cNvSpPr txBox="1"/>
          <p:nvPr/>
        </p:nvSpPr>
        <p:spPr>
          <a:xfrm>
            <a:off x="481263" y="1010333"/>
            <a:ext cx="11229474" cy="50866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- обеспечение устойчивого экономического развития, основанного на конкуренции, предпринимательстве, в том числе высокотехнологичном, и частной инициативе.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реализацию мероприятий предусмотрено 13,0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млн. руб. (ФБ – 11,5 млн. руб., РБ – 1,5 млн. руб.), кассовое освоение 11,6 млн. руб. или 89,03%.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нацпроекта реализуются 2 региональных проекта, по которым предусмотрено достижение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целевых показателей, 7 результатов и 42 контрольных точек.</a:t>
            </a: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«Малое и среднее предпринимательство и поддержка индивидуальной предпринимательской инициативы» (Минэкономразвития РТ);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«Производительность труда» (Минэкономразвития РТ, Минздрав РТ)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достижения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нацпроекта по итогам 3 квартала составил 100%.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  <a:tab pos="149923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3 квартала 2025 г. достигнуты 2 показателя (50%) и 3 результата (43%). Из 42 контрольных точек исполнено 23 (55%), на стадии исполнения 19 (45%) контрольных точек.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135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2976" y="219207"/>
            <a:ext cx="11734800" cy="117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Национальный проект «Международная кооперация и экспорт»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810260" algn="l"/>
              </a:tabLst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4A4BDEB-74D2-4778-90C3-64020764ED1F}"/>
              </a:ext>
            </a:extLst>
          </p:cNvPr>
          <p:cNvSpPr txBox="1"/>
          <p:nvPr/>
        </p:nvSpPr>
        <p:spPr>
          <a:xfrm>
            <a:off x="689810" y="1218880"/>
            <a:ext cx="10812379" cy="370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- реализация комплекса мер для создания благоприятной регуляторной среды, снижения административной нагрузки и совершенствования механизмов стимулирования экспортной деятельности в Республике Тыва.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2025 год не предусмотрено.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нацпроекта реализуются 1 региональный проект «Системные меры развития международной кооперации и экспорта в Республике Тыва», по которому предусмотрено достижение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целевого показателя и 1 результата, контрольных точек на 2025 год не имеется.</a:t>
            </a: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20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3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квартала </a:t>
            </a:r>
            <a:r>
              <a:rPr lang="x-none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риск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x-none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недостижения</a:t>
            </a:r>
            <a:r>
              <a:rPr lang="x-none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выявлены. </a:t>
            </a:r>
            <a:endParaRPr lang="ru-RU" sz="1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671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21133"/>
            <a:ext cx="11734800" cy="117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Национальный проект «Беспилотные авиационные системы»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810260" algn="l"/>
              </a:tabLst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9E3796F-D535-4754-886F-65123578B54D}"/>
              </a:ext>
            </a:extLst>
          </p:cNvPr>
          <p:cNvSpPr txBox="1"/>
          <p:nvPr/>
        </p:nvSpPr>
        <p:spPr>
          <a:xfrm>
            <a:off x="994611" y="1782395"/>
            <a:ext cx="9811458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- ф</a:t>
            </a:r>
            <a:r>
              <a:rPr lang="ru-RU" sz="2000" i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ормирование комплексной системы стимулирования использования отечественных беспилотных авиационных систем, комплектующих и услуг, оказываемых с применением беспилотных авиационных систем.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предусмотрено из федерального бюджета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14,3 млн. руб.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Кассовое исполнение составило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12,0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млн. руб. или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84,2%.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Установлены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показатель, 1 мероприятие (результат) и 4 контрольные точки.  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  <a:tabLst>
                <a:tab pos="1760220" algn="l"/>
              </a:tabLst>
            </a:pPr>
            <a:r>
              <a:rPr lang="ru-RU" sz="20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3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квартала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исполнены 2 контрольные точки, 2 в исполнении.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09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553100"/>
            <a:ext cx="11734800" cy="117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Национальный проект «Экономика данных и цифровая трансформация»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810260" algn="l"/>
              </a:tabLst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8109574-BC4E-47AD-99B2-D474AA67F7CC}"/>
              </a:ext>
            </a:extLst>
          </p:cNvPr>
          <p:cNvSpPr txBox="1"/>
          <p:nvPr/>
        </p:nvSpPr>
        <p:spPr>
          <a:xfrm>
            <a:off x="571076" y="1720840"/>
            <a:ext cx="1080277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r>
              <a:rPr kumimoji="0" lang="ru-RU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- цифровая трансформация государственного и муниципального управления, экономики и социальной сферы. 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2025 год не предусмотрено.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достижения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нацпроекта по итогам 3 квартала составил 98,26%.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нацпроекта реализуются 3 региональных проекта, по которым предусмотрено достижение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целевых показателей, 3 результата и 3 контрольных точек.</a:t>
            </a:r>
            <a:r>
              <a:rPr kumimoji="0" lang="ru-RU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r>
              <a:rPr kumimoji="0" lang="ru-RU" sz="1800" b="0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«Отечественные решения» (отв. </a:t>
            </a:r>
            <a:r>
              <a:rPr kumimoji="0" lang="ru-RU" sz="1800" b="0" i="0" u="none" strike="noStrike" kern="1200" cap="none" spc="-5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Минцифры</a:t>
            </a:r>
            <a:r>
              <a:rPr kumimoji="0" lang="ru-RU" sz="1800" b="0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РТ)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r>
              <a:rPr kumimoji="0" lang="ru-RU" sz="1800" b="0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«Цифровые платформы в отраслях социальной сферы» (отв. </a:t>
            </a:r>
            <a:r>
              <a:rPr kumimoji="0" lang="ru-RU" sz="1800" b="0" i="0" u="none" strike="noStrike" kern="1200" cap="none" spc="-5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Минцифры</a:t>
            </a:r>
            <a:r>
              <a:rPr kumimoji="0" lang="ru-RU" sz="1800" b="0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РТ)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r>
              <a:rPr kumimoji="0" lang="ru-RU" sz="1800" b="0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«Цифровое государственное управление» (отв. </a:t>
            </a:r>
            <a:r>
              <a:rPr kumimoji="0" lang="ru-RU" sz="1800" b="0" i="0" u="none" strike="noStrike" kern="1200" cap="none" spc="-5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Минцифры</a:t>
            </a:r>
            <a:r>
              <a:rPr kumimoji="0" lang="ru-RU" sz="1800" b="0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РТ)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3 квартала достигнуты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показателя (43%),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x-none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риск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kumimoji="0" lang="x-none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недостижения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выявлены.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контрольных точек в соответствии с утвержденными паспортами региональных проектов на 2025 год составляет 3, со сроком исполнения 31.12.2025г.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6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715250"/>
            <a:ext cx="11734800" cy="1603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Национальный проект «Технологическое обеспечение продовольственной безопасности»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810260" algn="l"/>
              </a:tabLst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9B3D7AB-1AE5-42FB-A518-7C96003ECFFF}"/>
              </a:ext>
            </a:extLst>
          </p:cNvPr>
          <p:cNvSpPr txBox="1"/>
          <p:nvPr/>
        </p:nvSpPr>
        <p:spPr>
          <a:xfrm>
            <a:off x="465220" y="2023297"/>
            <a:ext cx="10196469" cy="3314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- к 2030 году обеспечен уровень укомплектованности кадрами предприятий агропромышленного комплекса не менее 95%.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2025 год не предусмотрено.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нацпроекта реализуются 1 региональный проект «Кадры в агропромышленном комплексе (Республика Тыва)», по которому предусмотрено достижение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целевых показателей, 1 результата и 4 контрольных точек.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3 квартала все 4 контрольных точек исполнены (100%).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743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A5B9223F-0CBB-4EBB-BF13-FE8E74A51E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311122"/>
              </p:ext>
            </p:extLst>
          </p:nvPr>
        </p:nvGraphicFramePr>
        <p:xfrm>
          <a:off x="449179" y="973395"/>
          <a:ext cx="11213431" cy="5488005"/>
        </p:xfrm>
        <a:graphic>
          <a:graphicData uri="http://schemas.openxmlformats.org/drawingml/2006/table">
            <a:tbl>
              <a:tblPr/>
              <a:tblGrid>
                <a:gridCol w="552046">
                  <a:extLst>
                    <a:ext uri="{9D8B030D-6E8A-4147-A177-3AD203B41FA5}">
                      <a16:colId xmlns:a16="http://schemas.microsoft.com/office/drawing/2014/main" xmlns="" val="1871020268"/>
                    </a:ext>
                  </a:extLst>
                </a:gridCol>
                <a:gridCol w="1893359">
                  <a:extLst>
                    <a:ext uri="{9D8B030D-6E8A-4147-A177-3AD203B41FA5}">
                      <a16:colId xmlns:a16="http://schemas.microsoft.com/office/drawing/2014/main" xmlns="" val="3007378483"/>
                    </a:ext>
                  </a:extLst>
                </a:gridCol>
                <a:gridCol w="1180879">
                  <a:extLst>
                    <a:ext uri="{9D8B030D-6E8A-4147-A177-3AD203B41FA5}">
                      <a16:colId xmlns:a16="http://schemas.microsoft.com/office/drawing/2014/main" xmlns="" val="904588619"/>
                    </a:ext>
                  </a:extLst>
                </a:gridCol>
                <a:gridCol w="806934">
                  <a:extLst>
                    <a:ext uri="{9D8B030D-6E8A-4147-A177-3AD203B41FA5}">
                      <a16:colId xmlns:a16="http://schemas.microsoft.com/office/drawing/2014/main" xmlns="" val="1088581687"/>
                    </a:ext>
                  </a:extLst>
                </a:gridCol>
                <a:gridCol w="688846">
                  <a:extLst>
                    <a:ext uri="{9D8B030D-6E8A-4147-A177-3AD203B41FA5}">
                      <a16:colId xmlns:a16="http://schemas.microsoft.com/office/drawing/2014/main" xmlns="" val="2754453368"/>
                    </a:ext>
                  </a:extLst>
                </a:gridCol>
                <a:gridCol w="688846">
                  <a:extLst>
                    <a:ext uri="{9D8B030D-6E8A-4147-A177-3AD203B41FA5}">
                      <a16:colId xmlns:a16="http://schemas.microsoft.com/office/drawing/2014/main" xmlns="" val="2110132889"/>
                    </a:ext>
                  </a:extLst>
                </a:gridCol>
                <a:gridCol w="925021">
                  <a:extLst>
                    <a:ext uri="{9D8B030D-6E8A-4147-A177-3AD203B41FA5}">
                      <a16:colId xmlns:a16="http://schemas.microsoft.com/office/drawing/2014/main" xmlns="" val="3286866097"/>
                    </a:ext>
                  </a:extLst>
                </a:gridCol>
                <a:gridCol w="925021">
                  <a:extLst>
                    <a:ext uri="{9D8B030D-6E8A-4147-A177-3AD203B41FA5}">
                      <a16:colId xmlns:a16="http://schemas.microsoft.com/office/drawing/2014/main" xmlns="" val="2191186436"/>
                    </a:ext>
                  </a:extLst>
                </a:gridCol>
                <a:gridCol w="988986">
                  <a:extLst>
                    <a:ext uri="{9D8B030D-6E8A-4147-A177-3AD203B41FA5}">
                      <a16:colId xmlns:a16="http://schemas.microsoft.com/office/drawing/2014/main" xmlns="" val="2154872668"/>
                    </a:ext>
                  </a:extLst>
                </a:gridCol>
                <a:gridCol w="806934">
                  <a:extLst>
                    <a:ext uri="{9D8B030D-6E8A-4147-A177-3AD203B41FA5}">
                      <a16:colId xmlns:a16="http://schemas.microsoft.com/office/drawing/2014/main" xmlns="" val="4098433202"/>
                    </a:ext>
                  </a:extLst>
                </a:gridCol>
                <a:gridCol w="1756559">
                  <a:extLst>
                    <a:ext uri="{9D8B030D-6E8A-4147-A177-3AD203B41FA5}">
                      <a16:colId xmlns:a16="http://schemas.microsoft.com/office/drawing/2014/main" xmlns="" val="886082232"/>
                    </a:ext>
                  </a:extLst>
                </a:gridCol>
              </a:tblGrid>
              <a:tr h="294439"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губернаторского проекта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Годы реализации проекта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Предусмотрено (млн.руб.)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Кассовое освоение (млн.руб.)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% исполнения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Ответственные ОИВ РТ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4898703"/>
                  </a:ext>
                </a:extLst>
              </a:tr>
              <a:tr h="2560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41442180"/>
                  </a:ext>
                </a:extLst>
              </a:tr>
              <a:tr h="3712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ФБ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РБ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МестБ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Внебюдж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97702273"/>
                  </a:ext>
                </a:extLst>
              </a:tr>
              <a:tr h="5404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Социальный уголь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2016-2026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29,2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29,2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Минтопэнерго Минтруд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36511804"/>
                  </a:ext>
                </a:extLst>
              </a:tr>
              <a:tr h="5404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Сорунза (Притяжение)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2021-2025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35,4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22,8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64,4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Минкультуры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6201234"/>
                  </a:ext>
                </a:extLst>
              </a:tr>
              <a:tr h="5404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Чистый город. Чистое село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2022-2025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МинЖКХ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2992996"/>
                  </a:ext>
                </a:extLst>
              </a:tr>
              <a:tr h="5404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Мээн эмчим (Мой доктор)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2023-2025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72,1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72,1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10,2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14,1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Минздрав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69716852"/>
                  </a:ext>
                </a:extLst>
              </a:tr>
              <a:tr h="5404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Мээн башкым (Мой учитель)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2023-2030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24,4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24,4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8,5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Минобр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0709963"/>
                  </a:ext>
                </a:extLst>
              </a:tr>
              <a:tr h="5404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Путь к здоровой жизни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2025-2030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11,2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54,9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Минздрав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3166416"/>
                  </a:ext>
                </a:extLst>
              </a:tr>
              <a:tr h="2753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Наука детям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2025-2028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Минобр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74985415"/>
                  </a:ext>
                </a:extLst>
              </a:tr>
              <a:tr h="49926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Программа жизни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2026-2028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МинЖКХ</a:t>
                      </a:r>
                      <a:endParaRPr lang="ru-RU" sz="18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5975931"/>
                  </a:ext>
                </a:extLst>
              </a:tr>
              <a:tr h="3416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181,5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155,7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52,7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1917589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E26B972-63E0-46D4-96F6-84FB1665F610}"/>
              </a:ext>
            </a:extLst>
          </p:cNvPr>
          <p:cNvSpPr txBox="1"/>
          <p:nvPr/>
        </p:nvSpPr>
        <p:spPr>
          <a:xfrm>
            <a:off x="2165685" y="203952"/>
            <a:ext cx="746759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Губернаторские  проекты в Республике Тыва 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926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7575" y="158223"/>
            <a:ext cx="4213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Правительство Республики Тыва</a:t>
            </a:r>
          </a:p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Управление проектной деятельности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646" y="158223"/>
            <a:ext cx="632601" cy="6274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6700" y="973186"/>
            <a:ext cx="11734800" cy="5682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540385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риоритеты до конца 2025 г.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продолжить деятельность по координации и мониторингу реализации 11-ти национальных проектов, достижения их контрольных точек, результатов и показателей; 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  <a:tabLst>
                <a:tab pos="1760220" algn="l"/>
              </a:tabLst>
            </a:pP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продолжить координацию реализации действующих губернаторских проектов и  обеспечить исполнение Послания Главы Республики Тыва на 2025 год в части реализации новых проектов «Путь к здоровой жизни» и «Путь к здоровью ребенка», «Программа для жизни», «Наука-детям», нацеленных на повышение доступности и своевременности специализированной медицинской помощи сельскому населению, на улучшение качества жизни на селе, на создание сети учебно-научных и учебно-производственных комплексов, лабораторий и центров коллективного пользования на базе образовательных организаций.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810260" algn="l"/>
              </a:tabLst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62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7575" y="158223"/>
            <a:ext cx="4213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Правительство Республики Тыва</a:t>
            </a:r>
          </a:p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Управление проектной деятельности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646" y="158223"/>
            <a:ext cx="632601" cy="6274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34249" y="2491349"/>
            <a:ext cx="8956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B484C04-4616-4B62-8981-82850C0B80EB}"/>
              </a:ext>
            </a:extLst>
          </p:cNvPr>
          <p:cNvSpPr txBox="1"/>
          <p:nvPr/>
        </p:nvSpPr>
        <p:spPr>
          <a:xfrm>
            <a:off x="842963" y="1036941"/>
            <a:ext cx="10344150" cy="9117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ctr">
              <a:lnSpc>
                <a:spcPct val="115000"/>
              </a:lnSpc>
              <a:spcAft>
                <a:spcPts val="1000"/>
              </a:spcAft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Руководствующие  НПА:</a:t>
            </a:r>
            <a:endParaRPr lang="ru-RU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46194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472CE76-BBB8-41E5-A76B-F8121F749BEF}"/>
              </a:ext>
            </a:extLst>
          </p:cNvPr>
          <p:cNvSpPr txBox="1"/>
          <p:nvPr/>
        </p:nvSpPr>
        <p:spPr>
          <a:xfrm>
            <a:off x="0" y="1398518"/>
            <a:ext cx="11563349" cy="5301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 fontAlgn="base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 от 7 мая 2024 № 309</a:t>
            </a:r>
            <a:r>
              <a:rPr lang="ru-RU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национальных целях развития Российской Федерации на период до 2030 года и на перспективу до 2036 года»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31 октября 2018 № 1288 «Об организации проектной деятельности в Правительстве Российской Федерации»;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Единые методические рекомендации по проектной деятельности;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 «Новые национальные проекты на период 2025–2030 годов», утвержденный Правительством Российской Федерации 5 июня 2024 № ММ-П6-16823;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Республики Тыва от 11 августа 2025 № 397  «Об организации проектной деятельности в Правительстве Республики Тыва»;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Распоряжение Главы Республики Тыва от 25 марта 2025 № 131-РГ «Об образовании Совета при Главе Республики Тыва по стратегическому развитию и национальным проектам»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Распоряжение Администрации Главы Республики Тыва и Аппарата Правительства Республики Тыва от 9 июня 2020 № 40-РА «Об утверждении Положения об управлении проектной деятельности Администрации Главы Республики Тыва и Аппарата Правительства Республики Тыва и его структурных подразделениях»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0744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t="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54897" y="750672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99188" y="117484"/>
            <a:ext cx="42132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Правительство Республики Тыва</a:t>
            </a:r>
          </a:p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Управление проектной деятельности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550" y="53140"/>
            <a:ext cx="665228" cy="6597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00375" y="2995612"/>
            <a:ext cx="74019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1143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Командная работа – залог успеха любого проекта!</a:t>
            </a:r>
          </a:p>
        </p:txBody>
      </p:sp>
    </p:spTree>
    <p:extLst>
      <p:ext uri="{BB962C8B-B14F-4D97-AF65-F5344CB8AC3E}">
        <p14:creationId xmlns:p14="http://schemas.microsoft.com/office/powerpoint/2010/main" val="477026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7575" y="158223"/>
            <a:ext cx="4213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Правительство Республики Тыва</a:t>
            </a:r>
          </a:p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Управление проектной деятельности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646" y="158223"/>
            <a:ext cx="632601" cy="6274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34249" y="2491349"/>
            <a:ext cx="8956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C82EF38-BFEB-4CFE-B324-9B29C3CFFC29}"/>
              </a:ext>
            </a:extLst>
          </p:cNvPr>
          <p:cNvSpPr txBox="1"/>
          <p:nvPr/>
        </p:nvSpPr>
        <p:spPr>
          <a:xfrm>
            <a:off x="449886" y="1109952"/>
            <a:ext cx="11292228" cy="5247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 fontAlgn="base">
              <a:spcAft>
                <a:spcPts val="600"/>
              </a:spcAf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Основными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целями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деятельности управления являются обеспечение методического сопровождения и организации проектной деятельности в Правительстве республики, организация взаимодействия с федеральным проектным офисом.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spcAft>
                <a:spcPts val="600"/>
              </a:spcAf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Основными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задачами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управления являются: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arenR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 с федеральным проектным офисом, органами исполнительной власти Республики Тыва, органами местного самоуправления Республики Тыва, а также с иными организациями, деятельность которых связана с регулированием проектного управления;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arenR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представление в Совет при Главе Республики Тыва по стратегическому развитию и национальным проектам отчетов о ходе реализации портфеля приоритетных проектов (программ);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arenR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координация, контроль и мониторинг реализации проектов (программ);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arenR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подготовка информационных материалов о ходе реализации проектов (программ) для коммуникации с общественностью;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arenR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координация участников процесса проектного управления;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arenR"/>
              <a:tabLst>
                <a:tab pos="540385" algn="l"/>
              </a:tabLst>
            </a:pP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методологическое и методическое обеспечение деятельности Правительства Республики Тыва в области проектного управления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26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7575" y="158223"/>
            <a:ext cx="4213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Правительство Республики Тыва</a:t>
            </a:r>
          </a:p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Управление проектной деятельности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646" y="158223"/>
            <a:ext cx="632601" cy="62741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B484C04-4616-4B62-8981-82850C0B80EB}"/>
              </a:ext>
            </a:extLst>
          </p:cNvPr>
          <p:cNvSpPr txBox="1"/>
          <p:nvPr/>
        </p:nvSpPr>
        <p:spPr>
          <a:xfrm>
            <a:off x="842963" y="1036941"/>
            <a:ext cx="10344150" cy="1282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</a:t>
            </a:r>
            <a:endParaRPr lang="ru-RU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управления проектной деятельности Администрации Главы Республики Тыва и Аппарата Правительства Республики Тыва – регионального проектного офиса </a:t>
            </a:r>
            <a:endParaRPr lang="ru-RU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1760220" algn="l"/>
              </a:tabLst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46194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46C98D19-A4CF-47C1-BCE1-1318222F5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646" y="3571877"/>
            <a:ext cx="4645026" cy="1712913"/>
          </a:xfrm>
          <a:prstGeom prst="rect">
            <a:avLst/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 сопровождения методологии и реализации региональных проектов </a:t>
            </a:r>
            <a:endParaRPr kumimoji="0" lang="ru-RU" altLang="ru-RU" sz="105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ед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.:</a:t>
            </a:r>
            <a:endParaRPr kumimoji="0" lang="ru-RU" altLang="ru-RU" sz="105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Начальник отдела – 1 ед.</a:t>
            </a:r>
            <a:endParaRPr kumimoji="0" lang="ru-RU" altLang="ru-RU" sz="105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Консультант – 2 ед. </a:t>
            </a:r>
            <a:endParaRPr kumimoji="0" lang="ru-RU" altLang="ru-RU" sz="105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xmlns="" id="{5B4DFCA3-7845-4F9B-BE61-6C677629742F}"/>
              </a:ext>
            </a:extLst>
          </p:cNvPr>
          <p:cNvCxnSpPr/>
          <p:nvPr/>
        </p:nvCxnSpPr>
        <p:spPr>
          <a:xfrm flipH="1">
            <a:off x="4305300" y="4598988"/>
            <a:ext cx="295275" cy="466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6">
            <a:extLst>
              <a:ext uri="{FF2B5EF4-FFF2-40B4-BE49-F238E27FC236}">
                <a16:creationId xmlns:a16="http://schemas.microsoft.com/office/drawing/2014/main" xmlns="" id="{42957D05-131F-4F38-BC25-0C1222FD7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63" y="3519770"/>
            <a:ext cx="4452937" cy="1746250"/>
          </a:xfrm>
          <a:prstGeom prst="rect">
            <a:avLst/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 мониторинга и реализации проектов</a:t>
            </a:r>
            <a:endParaRPr kumimoji="0" lang="ru-RU" altLang="ru-RU" sz="105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ед.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ru-RU" altLang="ru-RU" sz="105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Начальник отдела – 1 ед.</a:t>
            </a:r>
            <a:endParaRPr kumimoji="0" lang="ru-RU" altLang="ru-RU" sz="105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Консультант – 1 ед.</a:t>
            </a:r>
            <a:endParaRPr kumimoji="0" lang="ru-RU" altLang="ru-RU" sz="105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xmlns="" id="{F9DF27A1-D210-4760-8FF2-118035C77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3475" y="22987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xmlns="" id="{AEFF16AB-FA1A-4A00-8DA7-EF66EA5A3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3475" y="275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Прямоугольник 1">
            <a:extLst>
              <a:ext uri="{FF2B5EF4-FFF2-40B4-BE49-F238E27FC236}">
                <a16:creationId xmlns:a16="http://schemas.microsoft.com/office/drawing/2014/main" xmlns="" id="{4F3D6895-5FF1-412C-8CDE-6350F9762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062" y="2237625"/>
            <a:ext cx="7176388" cy="750810"/>
          </a:xfrm>
          <a:prstGeom prst="rect">
            <a:avLst/>
          </a:prstGeom>
          <a:solidFill>
            <a:srgbClr val="FFFFFF"/>
          </a:solidFill>
          <a:ln w="1270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управления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Стрелка: вниз 18">
            <a:extLst>
              <a:ext uri="{FF2B5EF4-FFF2-40B4-BE49-F238E27FC236}">
                <a16:creationId xmlns:a16="http://schemas.microsoft.com/office/drawing/2014/main" xmlns="" id="{C8603B3B-1C67-41F5-A8E6-E8D3472A9478}"/>
              </a:ext>
            </a:extLst>
          </p:cNvPr>
          <p:cNvSpPr/>
          <p:nvPr/>
        </p:nvSpPr>
        <p:spPr>
          <a:xfrm>
            <a:off x="7373229" y="3049510"/>
            <a:ext cx="211016" cy="5223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: вниз 21">
            <a:extLst>
              <a:ext uri="{FF2B5EF4-FFF2-40B4-BE49-F238E27FC236}">
                <a16:creationId xmlns:a16="http://schemas.microsoft.com/office/drawing/2014/main" xmlns="" id="{CFC28FEB-D889-424E-BE29-94C579B8B66B}"/>
              </a:ext>
            </a:extLst>
          </p:cNvPr>
          <p:cNvSpPr/>
          <p:nvPr/>
        </p:nvSpPr>
        <p:spPr>
          <a:xfrm>
            <a:off x="3530991" y="3049510"/>
            <a:ext cx="211016" cy="454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003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7575" y="158223"/>
            <a:ext cx="4213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Правительство Республики Тыва</a:t>
            </a:r>
          </a:p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Управление проектной деятельности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646" y="158223"/>
            <a:ext cx="632601" cy="6274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34249" y="2491349"/>
            <a:ext cx="8956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E5951D5-78EA-4172-BFDA-93F398B55C89}"/>
              </a:ext>
            </a:extLst>
          </p:cNvPr>
          <p:cNvSpPr txBox="1"/>
          <p:nvPr/>
        </p:nvSpPr>
        <p:spPr>
          <a:xfrm>
            <a:off x="361950" y="973186"/>
            <a:ext cx="11525250" cy="4993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Указу Президента Российской Федерации от 7 мая 2024 г. № 309 «О национальных целях развития Российской Федерации на период до 2030 года и на перспективу до 2036 года» с января 2025 года стартовала реализация  </a:t>
            </a: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</a:t>
            </a: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новых национальных проектов, которые касаются практически всех сфер деятельности.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5000"/>
              </a:lnSpc>
              <a:spcAft>
                <a:spcPts val="1000"/>
              </a:spcAft>
            </a:pP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2025 году Республика Тыва участвует в </a:t>
            </a:r>
            <a:r>
              <a:rPr lang="ru-RU" sz="2400" b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</a:t>
            </a: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национальных проектах, в которых реализуется </a:t>
            </a:r>
            <a:r>
              <a:rPr lang="ru-RU" sz="2400" b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39 </a:t>
            </a: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региональных проекта: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15000"/>
              </a:lnSpc>
              <a:spcAft>
                <a:spcPts val="1000"/>
              </a:spcAft>
            </a:pP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«Семья»</a:t>
            </a:r>
            <a:r>
              <a:rPr lang="ru-RU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«Продолжительная и активная жизнь», «Молодежь и дети», «Инфраструктура для жизни», «Эффективная и конкурентная экономика», «Экологическое благополучие», «Туризм и гостеприимство», «Беспилотные авиационные системы», «Экономика данных и цифровая трансформация», «Технологическое обеспечение продовольственной безопасности»,</a:t>
            </a:r>
            <a:r>
              <a:rPr lang="ru-RU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«Международная кооперация и экспорт».  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874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77575" y="158223"/>
            <a:ext cx="4213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Правительство Республики Тыва</a:t>
            </a:r>
          </a:p>
          <a:p>
            <a:pPr marL="0" marR="0" lvl="0" indent="0" algn="ctr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4619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Управление проектной деятельности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646" y="158223"/>
            <a:ext cx="632601" cy="6274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66700" y="1383612"/>
            <a:ext cx="11463338" cy="4104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 нацпроектов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Общий объем финансирования на 2025 год составляет </a:t>
            </a:r>
            <a:r>
              <a:rPr lang="ru-RU" sz="2400" b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7 431,0 млн. руб</a:t>
            </a: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из них средства федерального бюджета – </a:t>
            </a:r>
            <a:r>
              <a:rPr lang="ru-RU" sz="2400" b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7 204,9 млн. руб</a:t>
            </a: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республиканского бюджета – </a:t>
            </a:r>
            <a:r>
              <a:rPr lang="ru-RU" sz="2400" b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226,1 млн. руб.</a:t>
            </a: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Объекты капитального строительства и благоустройства в рамках нацпроектов.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2025 году </a:t>
            </a: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Республике Тыва в рамках реализации национальных проектов осуществляется </a:t>
            </a: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ремонт, строительство и благоустройство </a:t>
            </a:r>
            <a:r>
              <a:rPr lang="ru-RU" sz="2400" b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82 объектов</a:t>
            </a: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</a:tabLst>
            </a:pPr>
            <a:r>
              <a:rPr lang="ru-RU" sz="2400" b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Переходящих объектов – 5;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810260" algn="l"/>
              </a:tabLst>
            </a:pPr>
            <a:r>
              <a:rPr lang="ru-RU" sz="2400" b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Новые объекты 2025 года </a:t>
            </a:r>
            <a:r>
              <a:rPr lang="ru-RU" sz="2400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77. </a:t>
            </a:r>
            <a:endParaRPr lang="ru-RU" sz="3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320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9974" y="160197"/>
            <a:ext cx="11320803" cy="49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Национальный проект «Семья»</a:t>
            </a: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2046BDC-7AD9-4142-AB19-264AC9BA805B}"/>
              </a:ext>
            </a:extLst>
          </p:cNvPr>
          <p:cNvSpPr txBox="1"/>
          <p:nvPr/>
        </p:nvSpPr>
        <p:spPr>
          <a:xfrm>
            <a:off x="473189" y="650396"/>
            <a:ext cx="11428299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1760220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сновная цель 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заключается в достижении трёх ключевых направлений национальной стратегии: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Увеличение численности населения, улучшение здоровья и благосостояния граждан, господдержка семей. К 2030 году уровень бедности в России должен стать ниже 7%, а среди многодетных семей - снизиться более чем в два раза, хотя бы до 12%.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Улучшение жилищных условий, доступность жилья. Создание комфортной и безопасной среды для проживания. 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Укрепление семейных ценностей, развитие института семьи и создание комфортных условий для воспитания. </a:t>
            </a:r>
          </a:p>
          <a:p>
            <a:pPr algn="just">
              <a:tabLst>
                <a:tab pos="1760220" algn="l"/>
              </a:tabLst>
            </a:pP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нацпроекта «Семья» реализуется 5 региональных проектов, по которым предусмотрено достижение 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целевых показателей, 20 результатов и 100 контрольных точек.</a:t>
            </a:r>
            <a:r>
              <a:rPr lang="ru-RU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«Поддержка семьи» (отв. Минтруд РТ);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«Многодетная семья» (отв. Минтруд РТ);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«Охрана материнства и детства» (отв. Минздрав РТ);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«Старшее поколение» (отв. Минтруд РТ);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pc="-5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 «Семейные ценности и инфраструктура культуры» (отв. Минкультуры РТ).</a:t>
            </a:r>
          </a:p>
          <a:p>
            <a:pPr algn="just">
              <a:tabLst>
                <a:tab pos="1760220" algn="l"/>
              </a:tabLst>
            </a:pP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реализацию мероприятий нацпроекта в 2025 году предусмотрено 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1 692,9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млн. руб. (ФБ – 1658,7 млн. руб., РБ – 34,3 млн. руб.), кассовое исполнение составило 898,3 млн. руб. или 53,1%.</a:t>
            </a:r>
          </a:p>
          <a:p>
            <a:pPr algn="just"/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достижения 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нацпроекта за 3 квартал составил 99,2%.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3 квартала </a:t>
            </a:r>
            <a:r>
              <a:rPr lang="x-none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риск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x-none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недостижения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выявлены. Достигнуто 8 показателей из 12 целевых показателей, 9 результатов из 20 результатов. Остальные в исполнении.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980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19937"/>
            <a:ext cx="11734800" cy="49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Национальный проект «</a:t>
            </a: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Продолжительная и активная жизнь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»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5D03DE6-2A1C-4092-8417-3F363FE9FDB2}"/>
              </a:ext>
            </a:extLst>
          </p:cNvPr>
          <p:cNvSpPr txBox="1"/>
          <p:nvPr/>
        </p:nvSpPr>
        <p:spPr>
          <a:xfrm>
            <a:off x="228600" y="610136"/>
            <a:ext cx="117348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1760220" algn="l"/>
              </a:tabLst>
            </a:pPr>
            <a:r>
              <a:rPr lang="ru-RU" sz="16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- сохранение населения, укрепление здоровья и повышение благополучия людей, поддержка семьи.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целевые показатели национального проекта «Продолжительная и активная жизнь»: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«Ожидаемая продолжительность жизни при рождении», лет», план 2025г.-74,5 лет по РФ; по Республике Тыва – 65,99 лет, направлено согласование в Госсовет по направлению «Продолжительная и активная жизнь». Факт по значениям показателя за январь-март 2025 года Росстатом еще не размещен.  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«Ожидаемая продолжительность жизни при рождении сельского населения, лет», план 2025г. - 73,4 лет по РФ; по Республике Тыва - декомпозированные значения показателя еще не поступили;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«Ожидаемая продолжительность здоровой жизни, лет», план 2025 г.-62,33 лет по РФ; по Республике Тыва - декомпозированные значения показателя еще не поступили.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реализацию нацпроекта в 2025 году предусмотрено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всего 819,2 </a:t>
            </a:r>
            <a:r>
              <a:rPr lang="ru-RU" sz="1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млн.руб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(ФБ-746,4 </a:t>
            </a:r>
            <a:r>
              <a:rPr lang="ru-RU" sz="1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млн.руб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РБ-72,8 </a:t>
            </a:r>
            <a:r>
              <a:rPr lang="ru-RU" sz="1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млн.руб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 кассовое освоение 625,5 </a:t>
            </a:r>
            <a:r>
              <a:rPr lang="ru-RU" sz="16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млн.руб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или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76,4%.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нацпроекта «Продолжительная и активная жизнь» реализуются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 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региональных проектов, по которым предусмотрено достижение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32 целевых показателя, 38 результатов и 237 контрольных точек.</a:t>
            </a:r>
            <a:r>
              <a:rPr lang="ru-RU" sz="16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«Модернизация первичного звена здравоохранения Российской Федерации» (отв. Минздрав РТ).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«Борьба с сердечно-сосудистыми заболеваниями» (отв. Минздрав РТ).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«Борьба с онкологическими заболеваниями» (отв. Минздрав РТ).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«Борьба с сахарным диабетом» (отв. Минздрав РТ).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«Борьба с гепатитом С и минимизация рисков распространения данного заболевания» (отв. Минздрав РТ).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«Совершенствование экстренной медицинской помощи» (отв. Минздрав РТ).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«Оптимальная для восстановления здоровья медицинская реабилитация» (отв. Минздрав РТ).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«Здоровье для каждого» (отв. Минздрав РТ).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 «Медицинские кадры» (отв. Минздрав РТ).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достижения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нацпроекта за 3 квартал составил 97%.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1760220" algn="l"/>
              </a:tabLst>
            </a:pP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9 региональным проектам предусмотрено достижение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32 целевых показателей 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38 результатов. </a:t>
            </a:r>
            <a:r>
              <a:rPr lang="ru-RU" sz="1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Достигнуто 13 показателей из 32 целевых показателей, 23 результатов из 38 результатов. Остальные в исполнении.</a:t>
            </a:r>
            <a:endParaRPr lang="ru-RU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508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V="1">
            <a:off x="2139062" y="973186"/>
            <a:ext cx="8522628" cy="37147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15701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6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2013" y="383986"/>
            <a:ext cx="11734800" cy="1178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Национальный проект «Молодежь и дети»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ru-RU" sz="2400" b="1" i="0" u="none" strike="noStrike" kern="1200" cap="none" spc="-5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810260" algn="l"/>
              </a:tabLst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866FEAC-A34D-4700-9E8E-CD5A3C8BEFF9}"/>
              </a:ext>
            </a:extLst>
          </p:cNvPr>
          <p:cNvSpPr txBox="1"/>
          <p:nvPr/>
        </p:nvSpPr>
        <p:spPr>
          <a:xfrm>
            <a:off x="228601" y="1010334"/>
            <a:ext cx="11734800" cy="5749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- становление и развитие поколения российских граждан, патриотически настроенного, высоконравственного и ответственного, способного обеспечить суверенитет, конкурентоспособность и дальнейшее развитие России.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Финансирование: 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реализацию мероприятий нацпроекта в 2025 году предусмотрено 1854,5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млн. руб. (ФБ – 1837,3 млн. руб., РБ – 17,2 млн. руб.), профинансировано 1377,1 млн. руб., кассовое освоение 1374,2 млн. руб. или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74,1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нацпроекта реализуются 5 региональных проекта, по которым предусмотрено достижение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целевых показателей, 13 результатов (</a:t>
            </a:r>
            <a:r>
              <a:rPr lang="ru-RU" sz="20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2025-12, 2027-1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и 81 контрольная точка.</a:t>
            </a:r>
            <a:r>
              <a:rPr lang="ru-RU" sz="200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Россия - страна возможностей (отв.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Минмолодежи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РТ);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Мы вместе (Воспитание гармонично развитой личности) (отв.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Минмолодежи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РТ);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Все лучшее детям (отв.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РТ);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Педагоги и наставники (отв.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РТ);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Профессионалитет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(отв. </a:t>
            </a:r>
            <a:r>
              <a:rPr lang="ru-RU" sz="20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Минобр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РТ).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3 квартала достигнуто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результатов (53,8%)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показателя (40%)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x-none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риск</a:t>
            </a:r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x-none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недостижения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выявлены. 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достижения</a:t>
            </a:r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нацпроекта за 3 квартал составил 89,9%.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Контрольных точек в соответствии с паспортами региональных проектов на 2025 год всего 81, из них исполнено 33 (41%), в исполнении 48 (59%).</a:t>
            </a:r>
            <a:endParaRPr lang="ru-RU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86767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3484</TotalTime>
  <Words>2499</Words>
  <Application>Microsoft Office PowerPoint</Application>
  <PresentationFormat>Произвольный</PresentationFormat>
  <Paragraphs>303</Paragraphs>
  <Slides>20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Сектор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Ховалыг Айлаана Сергеевна</dc:creator>
  <cp:lastModifiedBy>Пользователь Windows</cp:lastModifiedBy>
  <cp:revision>157</cp:revision>
  <cp:lastPrinted>2024-12-16T17:22:55Z</cp:lastPrinted>
  <dcterms:created xsi:type="dcterms:W3CDTF">2022-03-16T10:58:09Z</dcterms:created>
  <dcterms:modified xsi:type="dcterms:W3CDTF">2025-10-29T05:12:23Z</dcterms:modified>
</cp:coreProperties>
</file>