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8"/>
  </p:notesMasterIdLst>
  <p:sldIdLst>
    <p:sldId id="268" r:id="rId2"/>
    <p:sldId id="278" r:id="rId3"/>
    <p:sldId id="281" r:id="rId4"/>
    <p:sldId id="269" r:id="rId5"/>
    <p:sldId id="288" r:id="rId6"/>
    <p:sldId id="28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1F887-9E8B-44B2-9DA9-B17197F3FC10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6ADF8-E56B-42CE-97DA-9E3CA2BE5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224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B5EE-38AC-429F-AD1D-5F148998ED3F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D648-9926-4B52-BE24-7C2E2A0A62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B5EE-38AC-429F-AD1D-5F148998ED3F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D648-9926-4B52-BE24-7C2E2A0A62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B5EE-38AC-429F-AD1D-5F148998ED3F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D648-9926-4B52-BE24-7C2E2A0A624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B5EE-38AC-429F-AD1D-5F148998ED3F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D648-9926-4B52-BE24-7C2E2A0A624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B5EE-38AC-429F-AD1D-5F148998ED3F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D648-9926-4B52-BE24-7C2E2A0A62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B5EE-38AC-429F-AD1D-5F148998ED3F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D648-9926-4B52-BE24-7C2E2A0A624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B5EE-38AC-429F-AD1D-5F148998ED3F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D648-9926-4B52-BE24-7C2E2A0A62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B5EE-38AC-429F-AD1D-5F148998ED3F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D648-9926-4B52-BE24-7C2E2A0A62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B5EE-38AC-429F-AD1D-5F148998ED3F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D648-9926-4B52-BE24-7C2E2A0A62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B5EE-38AC-429F-AD1D-5F148998ED3F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D648-9926-4B52-BE24-7C2E2A0A624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B5EE-38AC-429F-AD1D-5F148998ED3F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D648-9926-4B52-BE24-7C2E2A0A624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812B5EE-38AC-429F-AD1D-5F148998ED3F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870D648-9926-4B52-BE24-7C2E2A0A624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600200"/>
            <a:ext cx="7772400" cy="1779588"/>
          </a:xfrm>
        </p:spPr>
        <p:txBody>
          <a:bodyPr/>
          <a:lstStyle/>
          <a:p>
            <a:r>
              <a:rPr lang="ru-RU" dirty="0" smtClean="0"/>
              <a:t>Озеро </a:t>
            </a:r>
            <a:r>
              <a:rPr lang="ru-RU" dirty="0" err="1" smtClean="0"/>
              <a:t>Дус</a:t>
            </a:r>
            <a:r>
              <a:rPr lang="ru-RU" dirty="0" smtClean="0"/>
              <a:t>-Холь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3556000"/>
            <a:ext cx="6400800" cy="1473200"/>
          </a:xfrm>
        </p:spPr>
        <p:txBody>
          <a:bodyPr/>
          <a:lstStyle/>
          <a:p>
            <a:r>
              <a:rPr lang="ru-RU" dirty="0" smtClean="0"/>
              <a:t>СВАТИКОВО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4549" y="1124744"/>
            <a:ext cx="41216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Озеро </a:t>
            </a:r>
            <a:r>
              <a:rPr lang="ru-RU" sz="4400" b="1" dirty="0" err="1" smtClean="0">
                <a:solidFill>
                  <a:schemeClr val="bg1"/>
                </a:solidFill>
              </a:rPr>
              <a:t>Дус</a:t>
            </a:r>
            <a:r>
              <a:rPr lang="ru-RU" sz="4400" b="1" dirty="0" smtClean="0">
                <a:solidFill>
                  <a:schemeClr val="bg1"/>
                </a:solidFill>
              </a:rPr>
              <a:t>-Холь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«</a:t>
            </a:r>
            <a:r>
              <a:rPr lang="ru-RU" sz="4400" b="1" dirty="0" err="1" smtClean="0">
                <a:solidFill>
                  <a:schemeClr val="bg1"/>
                </a:solidFill>
              </a:rPr>
              <a:t>Сватиково</a:t>
            </a:r>
            <a:r>
              <a:rPr lang="ru-RU" sz="4400" b="1" dirty="0" smtClean="0">
                <a:solidFill>
                  <a:schemeClr val="bg1"/>
                </a:solidFill>
              </a:rPr>
              <a:t>»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9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7"/>
            <a:ext cx="9144000" cy="691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57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8749" y="1844824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Озеро </a:t>
            </a:r>
            <a:r>
              <a:rPr lang="ru-RU" sz="2400" b="1" dirty="0" err="1"/>
              <a:t>Дус</a:t>
            </a:r>
            <a:r>
              <a:rPr lang="ru-RU" sz="2400" b="1" dirty="0"/>
              <a:t>-Холь является реликтовым, соленым с высокоминерализованной водой (рапой), относится к </a:t>
            </a:r>
            <a:r>
              <a:rPr lang="ru-RU" sz="2400" b="1" dirty="0" smtClean="0"/>
              <a:t>лечебным.</a:t>
            </a:r>
            <a:r>
              <a:rPr lang="ru-RU" sz="2400" b="1" dirty="0"/>
              <a:t> </a:t>
            </a:r>
            <a:r>
              <a:rPr lang="ru-RU" sz="2400" b="1" dirty="0" smtClean="0"/>
              <a:t>Является </a:t>
            </a:r>
            <a:r>
              <a:rPr lang="ru-RU" sz="2400" b="1" dirty="0"/>
              <a:t>уникальным </a:t>
            </a:r>
            <a:r>
              <a:rPr lang="ru-RU" sz="2400" b="1" dirty="0" err="1"/>
              <a:t>водоѐмом</a:t>
            </a:r>
            <a:r>
              <a:rPr lang="ru-RU" sz="2400" b="1" dirty="0"/>
              <a:t>, воды которого по минерализации и лечебным свойствам не уступают водам всемирно известного </a:t>
            </a:r>
            <a:r>
              <a:rPr lang="ru-RU" sz="2400" b="1" dirty="0" err="1"/>
              <a:t>Мѐртвого</a:t>
            </a:r>
            <a:r>
              <a:rPr lang="ru-RU" sz="2400" b="1" dirty="0"/>
              <a:t> моря. Предел колебаний минерализации составляет 100-280 г/л</a:t>
            </a:r>
            <a:r>
              <a:rPr lang="ru-RU" sz="2400" b="1" dirty="0" smtClean="0"/>
              <a:t>. хлоридного магниево-натриевого состава с содержанием калия, бора, лития, стронция, цезия, брома, ортоборной кислот </a:t>
            </a:r>
            <a:r>
              <a:rPr lang="ru-RU" sz="2400" b="1" dirty="0"/>
              <a:t>и </a:t>
            </a:r>
            <a:r>
              <a:rPr lang="ru-RU" sz="2400" b="1" dirty="0" smtClean="0"/>
              <a:t>фтора. (Заключение </a:t>
            </a:r>
            <a:r>
              <a:rPr lang="ru-RU" sz="2400" b="1" dirty="0"/>
              <a:t>ФГБУН </a:t>
            </a:r>
            <a:r>
              <a:rPr lang="ru-RU" sz="2400" b="1" dirty="0" err="1"/>
              <a:t>ТНИИКиФ</a:t>
            </a:r>
            <a:r>
              <a:rPr lang="ru-RU" sz="2400" b="1" dirty="0"/>
              <a:t> ФМБА России №1274 от 12.09.2013 года, Отчет по хоздоговорной НИР №113-р/2012 от 12.09.2013г. </a:t>
            </a:r>
            <a:r>
              <a:rPr lang="ru-RU" sz="2400" b="1" dirty="0" smtClean="0"/>
              <a:t>). </a:t>
            </a:r>
            <a:endParaRPr lang="ru-RU" sz="24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8647" y="332656"/>
            <a:ext cx="8229600" cy="12527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Бальнеологические ценности воды и донных отложений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276872"/>
            <a:ext cx="8640960" cy="3921885"/>
          </a:xfrm>
        </p:spPr>
        <p:txBody>
          <a:bodyPr>
            <a:normAutofit fontScale="77500" lnSpcReduction="20000"/>
          </a:bodyPr>
          <a:lstStyle/>
          <a:p>
            <a:pPr marL="0" indent="0" algn="just"/>
            <a:r>
              <a:rPr lang="ru-RU" sz="2800" b="1" dirty="0" smtClean="0">
                <a:solidFill>
                  <a:schemeClr val="tx1"/>
                </a:solidFill>
              </a:rPr>
              <a:t>Профиль рекреационной деятельности в пределах территории озера </a:t>
            </a:r>
            <a:r>
              <a:rPr lang="ru-RU" sz="2800" b="1" dirty="0" err="1" smtClean="0">
                <a:solidFill>
                  <a:schemeClr val="tx1"/>
                </a:solidFill>
              </a:rPr>
              <a:t>Дус</a:t>
            </a:r>
            <a:r>
              <a:rPr lang="ru-RU" sz="2800" b="1" dirty="0" smtClean="0">
                <a:solidFill>
                  <a:schemeClr val="tx1"/>
                </a:solidFill>
              </a:rPr>
              <a:t>-Холь (</a:t>
            </a:r>
            <a:r>
              <a:rPr lang="ru-RU" sz="2800" b="1" dirty="0" err="1" smtClean="0">
                <a:solidFill>
                  <a:schemeClr val="tx1"/>
                </a:solidFill>
              </a:rPr>
              <a:t>Сватиково</a:t>
            </a:r>
            <a:r>
              <a:rPr lang="ru-RU" sz="2800" b="1" dirty="0" smtClean="0">
                <a:solidFill>
                  <a:schemeClr val="tx1"/>
                </a:solidFill>
              </a:rPr>
              <a:t>) – бальнеоклиматический, грязевый, туристско-рекреационный.</a:t>
            </a:r>
          </a:p>
          <a:p>
            <a:r>
              <a:rPr lang="ru-RU" sz="2800" b="1" u="sng" dirty="0" smtClean="0">
                <a:solidFill>
                  <a:schemeClr val="tx1"/>
                </a:solidFill>
              </a:rPr>
              <a:t>Показания </a:t>
            </a:r>
            <a:r>
              <a:rPr lang="ru-RU" sz="2800" b="1" u="sng" dirty="0">
                <a:solidFill>
                  <a:schemeClr val="tx1"/>
                </a:solidFill>
              </a:rPr>
              <a:t>к наружному применению лечебных грязей являются:</a:t>
            </a:r>
          </a:p>
          <a:p>
            <a:pPr lvl="0"/>
            <a:r>
              <a:rPr lang="ru-RU" sz="2800" b="1" dirty="0">
                <a:solidFill>
                  <a:schemeClr val="tx1"/>
                </a:solidFill>
              </a:rPr>
              <a:t>Болезни системы кровообращения</a:t>
            </a:r>
          </a:p>
          <a:p>
            <a:pPr lvl="0"/>
            <a:r>
              <a:rPr lang="ru-RU" sz="2800" b="1" dirty="0">
                <a:solidFill>
                  <a:schemeClr val="tx1"/>
                </a:solidFill>
              </a:rPr>
              <a:t>Болезни нервной системы</a:t>
            </a:r>
          </a:p>
          <a:p>
            <a:pPr lvl="0"/>
            <a:r>
              <a:rPr lang="ru-RU" sz="2800" b="1" dirty="0">
                <a:solidFill>
                  <a:schemeClr val="tx1"/>
                </a:solidFill>
              </a:rPr>
              <a:t>Болезни костно-мышечной системы</a:t>
            </a:r>
          </a:p>
          <a:p>
            <a:pPr lvl="0"/>
            <a:r>
              <a:rPr lang="ru-RU" sz="2800" b="1" dirty="0">
                <a:solidFill>
                  <a:schemeClr val="tx1"/>
                </a:solidFill>
              </a:rPr>
              <a:t>Болезни органов дыхания</a:t>
            </a:r>
          </a:p>
          <a:p>
            <a:pPr lvl="0"/>
            <a:r>
              <a:rPr lang="ru-RU" sz="2800" b="1" dirty="0">
                <a:solidFill>
                  <a:schemeClr val="tx1"/>
                </a:solidFill>
              </a:rPr>
              <a:t>Болезни органов пищеварения</a:t>
            </a:r>
          </a:p>
          <a:p>
            <a:pPr lvl="0"/>
            <a:r>
              <a:rPr lang="ru-RU" sz="2800" b="1" dirty="0">
                <a:solidFill>
                  <a:schemeClr val="tx1"/>
                </a:solidFill>
              </a:rPr>
              <a:t>Болезни мочеполовой системы</a:t>
            </a:r>
          </a:p>
          <a:p>
            <a:pPr lvl="0"/>
            <a:r>
              <a:rPr lang="ru-RU" sz="2800" b="1" dirty="0">
                <a:solidFill>
                  <a:schemeClr val="tx1"/>
                </a:solidFill>
              </a:rPr>
              <a:t>Болезни кожи</a:t>
            </a:r>
          </a:p>
          <a:p>
            <a:pPr lvl="0"/>
            <a:r>
              <a:rPr lang="ru-RU" sz="2800" b="1" dirty="0">
                <a:solidFill>
                  <a:schemeClr val="tx1"/>
                </a:solidFill>
              </a:rPr>
              <a:t>Болезни уха и сосцевидного отростка.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Показания к применению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лечебных грязей озера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8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26018" y="414391"/>
            <a:ext cx="8229600" cy="125253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Исследования запасов лечебной грязи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00808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По </a:t>
            </a:r>
            <a:r>
              <a:rPr lang="ru-RU" sz="2200" b="1" dirty="0" err="1"/>
              <a:t>Дус-Хольскому</a:t>
            </a:r>
            <a:r>
              <a:rPr lang="ru-RU" sz="2200" b="1" dirty="0"/>
              <a:t> месторождению лечебных грязей изыскания запасов лечебной грязи были проведены в 2007-2008 гг. </a:t>
            </a:r>
            <a:r>
              <a:rPr lang="ru-RU" sz="2200" b="1" dirty="0" err="1"/>
              <a:t>ТувГРЭ</a:t>
            </a:r>
            <a:r>
              <a:rPr lang="ru-RU" sz="2200" b="1" dirty="0"/>
              <a:t>. Заключение государственной экспертизы запасов было утверждено Территориальной комиссией по запасам Протоколом № 102 от 18.12.2008 г. И по состоянию на 01.01.2009 г. утвержденные запасы лечебной грязи по </a:t>
            </a:r>
            <a:r>
              <a:rPr lang="ru-RU" sz="2200" b="1" dirty="0" err="1"/>
              <a:t>Дус-Хольскому</a:t>
            </a:r>
            <a:r>
              <a:rPr lang="ru-RU" sz="2200" b="1" dirty="0"/>
              <a:t> месторождению в количестве 405,6 тыс. т (на площади 318 909 кв. м. Данным протоколом утверждено также, что </a:t>
            </a:r>
            <a:r>
              <a:rPr lang="ru-RU" sz="2200" b="1" dirty="0" err="1"/>
              <a:t>Дус-Хольское</a:t>
            </a:r>
            <a:r>
              <a:rPr lang="ru-RU" sz="2200" b="1" dirty="0"/>
              <a:t> месторождение подготовлено для промышленного освоения на запасах категории С</a:t>
            </a:r>
            <a:r>
              <a:rPr lang="ru-RU" sz="2200" b="1" baseline="-25000" dirty="0"/>
              <a:t>1</a:t>
            </a:r>
            <a:r>
              <a:rPr lang="ru-RU" sz="2200" b="1" dirty="0"/>
              <a:t>.</a:t>
            </a:r>
          </a:p>
          <a:p>
            <a:pPr algn="just"/>
            <a:r>
              <a:rPr lang="ru-RU" sz="2200" b="1" dirty="0"/>
              <a:t>В связи с тем, что за период с 2009 г. по </a:t>
            </a:r>
            <a:r>
              <a:rPr lang="ru-RU" sz="2200" b="1" dirty="0" err="1"/>
              <a:t>н.в</a:t>
            </a:r>
            <a:r>
              <a:rPr lang="ru-RU" sz="2200" b="1" dirty="0"/>
              <a:t>. промышленного освоения запасов лечебной грязи на </a:t>
            </a:r>
            <a:r>
              <a:rPr lang="ru-RU" sz="2200" b="1" dirty="0" err="1"/>
              <a:t>Дус-Хольском</a:t>
            </a:r>
            <a:r>
              <a:rPr lang="ru-RU" sz="2200" b="1" dirty="0"/>
              <a:t> месторождении не осуществлялось, разведанные в 2007-2008 гг. и утвержденные в 2009 г. запасы остаются актуальными</a:t>
            </a:r>
            <a:r>
              <a:rPr lang="ru-RU" sz="2200" b="1" dirty="0" smtClean="0"/>
              <a:t>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66357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416" y="1844824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Одним из важных показателей санитарно-гигиенического и экологического состояния оз. </a:t>
            </a:r>
            <a:r>
              <a:rPr lang="ru-RU" sz="2200" b="1" dirty="0" err="1"/>
              <a:t>Дус</a:t>
            </a:r>
            <a:r>
              <a:rPr lang="ru-RU" sz="2200" b="1" dirty="0"/>
              <a:t>-Холь является численность рачков </a:t>
            </a:r>
            <a:r>
              <a:rPr lang="ru-RU" sz="2200" b="1" dirty="0" err="1"/>
              <a:t>артемий</a:t>
            </a:r>
            <a:r>
              <a:rPr lang="ru-RU" sz="2200" b="1" dirty="0"/>
              <a:t>, благодаря которым обеспечивается самоочищение озера, а также накопление лечебной грязи. По данным ученых ТИКОПР СО РАН численность рачков за период около пятидесяти лет существенно уменьшилась с 65 тыс. </a:t>
            </a:r>
            <a:r>
              <a:rPr lang="ru-RU" sz="2200" b="1" dirty="0" err="1"/>
              <a:t>экз</a:t>
            </a:r>
            <a:r>
              <a:rPr lang="ru-RU" sz="2200" b="1" dirty="0"/>
              <a:t>/м</a:t>
            </a:r>
            <a:r>
              <a:rPr lang="ru-RU" sz="2200" b="1" baseline="30000" dirty="0"/>
              <a:t>3</a:t>
            </a:r>
            <a:r>
              <a:rPr lang="ru-RU" sz="2200" b="1" dirty="0"/>
              <a:t> (1966 г.) до 13-14 тыс. экз./м</a:t>
            </a:r>
            <a:r>
              <a:rPr lang="ru-RU" sz="2200" b="1" baseline="30000" dirty="0"/>
              <a:t>3 </a:t>
            </a:r>
            <a:r>
              <a:rPr lang="ru-RU" sz="2200" b="1" dirty="0"/>
              <a:t>(2000 и 2004 гг.). Наименьшая численность отмечалась в 2017 г. – 7,24 тыс. экз./м</a:t>
            </a:r>
            <a:r>
              <a:rPr lang="ru-RU" sz="2200" b="1" baseline="30000" dirty="0"/>
              <a:t>3</a:t>
            </a:r>
            <a:r>
              <a:rPr lang="ru-RU" sz="2200" b="1" dirty="0"/>
              <a:t>. Это может привести к серьезным нарушениям баланса экосистемы озера, несмотря на стабильность гидрохимического состава рапы. </a:t>
            </a:r>
          </a:p>
          <a:p>
            <a:pPr algn="just"/>
            <a:r>
              <a:rPr lang="ru-RU" sz="2200" b="1" dirty="0"/>
              <a:t>В мае 2020 года урез воды оз. </a:t>
            </a:r>
            <a:r>
              <a:rPr lang="ru-RU" sz="2200" b="1" dirty="0" err="1"/>
              <a:t>Дус</a:t>
            </a:r>
            <a:r>
              <a:rPr lang="ru-RU" sz="2200" b="1" dirty="0"/>
              <a:t>-Холь снизился почти на 1,5 метра (наблюдения экологов ТИКОПР СО РАН).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smtClean="0">
                <a:solidFill>
                  <a:schemeClr val="tx1"/>
                </a:solidFill>
              </a:rPr>
              <a:t>Экосистема озера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5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285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Calibri</vt:lpstr>
      <vt:lpstr>Candara</vt:lpstr>
      <vt:lpstr>Symbol</vt:lpstr>
      <vt:lpstr>Волна</vt:lpstr>
      <vt:lpstr>Озеро Дус-Холь</vt:lpstr>
      <vt:lpstr>Презентация PowerPoint</vt:lpstr>
      <vt:lpstr>Бальнеологические ценности воды и донных отложений</vt:lpstr>
      <vt:lpstr>Показания к применению лечебных грязей озера</vt:lpstr>
      <vt:lpstr>Исследования запасов лечебной грязи</vt:lpstr>
      <vt:lpstr>Экосистема озера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Озеро Дус-Холь</dc:title>
  <dc:creator>Admin</dc:creator>
  <cp:lastModifiedBy>Пользователь</cp:lastModifiedBy>
  <cp:revision>38</cp:revision>
  <dcterms:created xsi:type="dcterms:W3CDTF">2022-06-01T02:17:38Z</dcterms:created>
  <dcterms:modified xsi:type="dcterms:W3CDTF">2023-04-18T06:51:17Z</dcterms:modified>
</cp:coreProperties>
</file>