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7"/>
  </p:notesMasterIdLst>
  <p:handoutMasterIdLst>
    <p:handoutMasterId r:id="rId8"/>
  </p:handoutMasterIdLst>
  <p:sldIdLst>
    <p:sldId id="4298" r:id="rId2"/>
    <p:sldId id="4327" r:id="rId3"/>
    <p:sldId id="4300" r:id="rId4"/>
    <p:sldId id="4301" r:id="rId5"/>
    <p:sldId id="4302" r:id="rId6"/>
  </p:sldIdLst>
  <p:sldSz cx="10799763" cy="6119813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Капремонт" id="{8CF984E3-9BC8-7F45-8B8E-0CEFDC4BF512}">
          <p14:sldIdLst>
            <p14:sldId id="4298"/>
            <p14:sldId id="4327"/>
            <p14:sldId id="4300"/>
            <p14:sldId id="4301"/>
            <p14:sldId id="430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107" userDrawn="1">
          <p15:clr>
            <a:srgbClr val="A4A3A4"/>
          </p15:clr>
        </p15:guide>
        <p15:guide id="3" pos="589" userDrawn="1">
          <p15:clr>
            <a:srgbClr val="A4A3A4"/>
          </p15:clr>
        </p15:guide>
        <p15:guide id="4" pos="6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000"/>
    <a:srgbClr val="5050EB"/>
    <a:srgbClr val="00A378"/>
    <a:srgbClr val="F01F23"/>
    <a:srgbClr val="28B5FF"/>
    <a:srgbClr val="FFDB00"/>
    <a:srgbClr val="D9124A"/>
    <a:srgbClr val="FBE7ED"/>
    <a:srgbClr val="FF1E7C"/>
    <a:srgbClr val="ADF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35" autoAdjust="0"/>
    <p:restoredTop sz="96889"/>
  </p:normalViewPr>
  <p:slideViewPr>
    <p:cSldViewPr snapToGrid="0" snapToObjects="1">
      <p:cViewPr>
        <p:scale>
          <a:sx n="97" d="100"/>
          <a:sy n="97" d="100"/>
        </p:scale>
        <p:origin x="-102" y="-552"/>
      </p:cViewPr>
      <p:guideLst>
        <p:guide orient="horz" pos="3107"/>
        <p:guide pos="589"/>
        <p:guide pos="63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40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29372493965317"/>
          <c:w val="1"/>
          <c:h val="0.78719041294760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939-DA4F-9828-CE91A185B54E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0" tIns="0" rIns="0" bIns="0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bg1">
                            <a:lumMod val="65000"/>
                          </a:schemeClr>
                        </a:solidFill>
                        <a:latin typeface="Segoe UI Black" panose="020B0502040204020203" pitchFamily="34" charset="0"/>
                        <a:ea typeface="+mn-ea"/>
                        <a:cs typeface="Segoe UI Black" panose="020B0502040204020203" pitchFamily="34" charset="0"/>
                      </a:defRPr>
                    </a:pPr>
                    <a:r>
                      <a:rPr lang="en-US" dirty="0"/>
                      <a:t>30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7939-DA4F-9828-CE91A185B54E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0" tIns="0" rIns="0" bIns="0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rgbClr val="00A378"/>
                        </a:solidFill>
                        <a:latin typeface="Segoe UI Black" panose="020B0502040204020203" pitchFamily="34" charset="0"/>
                        <a:ea typeface="+mn-ea"/>
                        <a:cs typeface="Segoe UI Black" panose="020B0502040204020203" pitchFamily="34" charset="0"/>
                      </a:defRPr>
                    </a:pPr>
                    <a:r>
                      <a:rPr lang="en-US" dirty="0"/>
                      <a:t>13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4575-4F9A-98CE-62EA4FA705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до (2020 г.)</c:v>
                </c:pt>
                <c:pt idx="1">
                  <c:v>после (2021 г.)</c:v>
                </c:pt>
              </c:strCache>
            </c:strRef>
          </c:cat>
          <c:val>
            <c:numRef>
              <c:f>Sheet1!$B$2:$B$3</c:f>
              <c:numCache>
                <c:formatCode>_-* #,##0_-;\-* #,##0_-;_-* "-"??_-;_-@_-</c:formatCode>
                <c:ptCount val="2"/>
                <c:pt idx="0">
                  <c:v>30</c:v>
                </c:pt>
                <c:pt idx="1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939-DA4F-9828-CE91A185B54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-100"/>
        <c:axId val="146557568"/>
        <c:axId val="146575744"/>
      </c:barChart>
      <c:catAx>
        <c:axId val="14655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46575744"/>
        <c:crosses val="autoZero"/>
        <c:auto val="1"/>
        <c:lblAlgn val="ctr"/>
        <c:lblOffset val="100"/>
        <c:noMultiLvlLbl val="0"/>
      </c:catAx>
      <c:valAx>
        <c:axId val="14657574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46557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29372493965317"/>
          <c:w val="1"/>
          <c:h val="0.78719041294760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F15-E547-8A1C-213E40DD35EE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0" tIns="0" rIns="0" bIns="0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bg1">
                            <a:lumMod val="65000"/>
                          </a:schemeClr>
                        </a:solidFill>
                        <a:latin typeface="Segoe UI Black" panose="020B0502040204020203" pitchFamily="34" charset="0"/>
                        <a:ea typeface="+mn-ea"/>
                        <a:cs typeface="Segoe UI Black" panose="020B0502040204020203" pitchFamily="34" charset="0"/>
                      </a:defRPr>
                    </a:pPr>
                    <a:fld id="{D23A7094-62B3-4027-BE12-36375F2211C7}" type="VALUE">
                      <a:rPr lang="en-US" sz="1100"/>
                      <a:pPr>
                        <a:defRPr sz="1400" b="1" i="0" u="none" strike="noStrike" kern="1200" baseline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 Black" panose="020B0502040204020203" pitchFamily="34" charset="0"/>
                          <a:ea typeface="+mn-ea"/>
                          <a:cs typeface="Segoe UI Black" panose="020B0502040204020203" pitchFamily="3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903931004207605"/>
                      <c:h val="0.141373634251619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F15-E547-8A1C-213E40DD35EE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0" tIns="0" rIns="0" bIns="0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rgbClr val="00A378"/>
                        </a:solidFill>
                        <a:latin typeface="Segoe UI Black" panose="020B0502040204020203" pitchFamily="34" charset="0"/>
                        <a:ea typeface="+mn-ea"/>
                        <a:cs typeface="Segoe UI Black" panose="020B0502040204020203" pitchFamily="34" charset="0"/>
                      </a:defRPr>
                    </a:pPr>
                    <a:r>
                      <a:rPr lang="en-US" sz="1100" dirty="0"/>
                      <a:t>78 852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5850124070402047"/>
                      <c:h val="0.111087296313557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813-4E43-8AFC-2142ABF8EF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до (2020 г.)</c:v>
                </c:pt>
                <c:pt idx="1">
                  <c:v>после (2021 г.)</c:v>
                </c:pt>
              </c:strCache>
            </c:strRef>
          </c:cat>
          <c:val>
            <c:numRef>
              <c:f>Sheet1!$B$2:$B$3</c:f>
              <c:numCache>
                <c:formatCode>_-* #,##0_-;\-* #,##0_-;_-* "-"??_-;_-@_-</c:formatCode>
                <c:ptCount val="2"/>
                <c:pt idx="0">
                  <c:v>65536</c:v>
                </c:pt>
                <c:pt idx="1">
                  <c:v>78852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F15-E547-8A1C-213E40DD35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-100"/>
        <c:axId val="146603008"/>
        <c:axId val="148509440"/>
      </c:barChart>
      <c:catAx>
        <c:axId val="14660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48509440"/>
        <c:crosses val="autoZero"/>
        <c:auto val="1"/>
        <c:lblAlgn val="ctr"/>
        <c:lblOffset val="100"/>
        <c:noMultiLvlLbl val="0"/>
      </c:catAx>
      <c:valAx>
        <c:axId val="14850944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4660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29372493965317"/>
          <c:w val="1"/>
          <c:h val="0.787190412947608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план</c:v>
                </c:pt>
              </c:strCache>
            </c:strRef>
          </c:tx>
          <c:spPr>
            <a:solidFill>
              <a:srgbClr val="00A3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EA-9E47-B05C-2F10030ED3A3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0" tIns="0" rIns="0" bIns="0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bg1">
                            <a:lumMod val="65000"/>
                          </a:schemeClr>
                        </a:solidFill>
                        <a:latin typeface="Segoe UI Black" panose="020B0502040204020203" pitchFamily="34" charset="0"/>
                        <a:ea typeface="+mn-ea"/>
                        <a:cs typeface="Segoe UI Black" panose="020B0502040204020203" pitchFamily="34" charset="0"/>
                      </a:defRPr>
                    </a:pPr>
                    <a:fld id="{D3BB4180-4890-4D88-9A64-E33207F45377}" type="VALUE">
                      <a:rPr lang="en-US" sz="1100"/>
                      <a:pPr>
                        <a:defRPr sz="1400" b="1" i="0" u="none" strike="noStrike" kern="1200" baseline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Segoe UI Black" panose="020B0502040204020203" pitchFamily="34" charset="0"/>
                          <a:ea typeface="+mn-ea"/>
                          <a:cs typeface="Segoe UI Black" panose="020B0502040204020203" pitchFamily="3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8212484049419823"/>
                      <c:h val="0.111087296313557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9EA-9E47-B05C-2F10030ED3A3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0" tIns="0" rIns="0" bIns="0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rgbClr val="00A378"/>
                        </a:solidFill>
                        <a:latin typeface="Segoe UI Black" panose="020B0502040204020203" pitchFamily="34" charset="0"/>
                        <a:ea typeface="+mn-ea"/>
                        <a:cs typeface="Segoe UI Black" panose="020B0502040204020203" pitchFamily="34" charset="0"/>
                      </a:defRPr>
                    </a:pPr>
                    <a:fld id="{88BD5A41-2EDF-4569-8AEC-0244A63FFFCB}" type="VALUE">
                      <a:rPr lang="en-US" sz="1100"/>
                      <a:pPr>
                        <a:defRPr sz="1400" b="1" i="0" u="none" strike="noStrike" kern="1200" baseline="0">
                          <a:solidFill>
                            <a:srgbClr val="00A378"/>
                          </a:solidFill>
                          <a:latin typeface="Segoe UI Black" panose="020B0502040204020203" pitchFamily="34" charset="0"/>
                          <a:ea typeface="+mn-ea"/>
                          <a:cs typeface="Segoe UI Black" panose="020B0502040204020203" pitchFamily="3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7031304059910932"/>
                      <c:h val="0.111087296313557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5AC-4E90-872D-6B150D4849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Black" panose="020B0502040204020203" pitchFamily="34" charset="0"/>
                    <a:ea typeface="+mn-ea"/>
                    <a:cs typeface="Segoe UI Black" panose="020B0502040204020203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до (2020 г.)</c:v>
                </c:pt>
                <c:pt idx="1">
                  <c:v>после (2021 г.)</c:v>
                </c:pt>
              </c:strCache>
            </c:strRef>
          </c:cat>
          <c:val>
            <c:numRef>
              <c:f>Sheet1!$B$2:$B$3</c:f>
              <c:numCache>
                <c:formatCode>_-* #,##0_-;\-* #,##0_-;_-* "-"??_-;_-@_-</c:formatCode>
                <c:ptCount val="2"/>
                <c:pt idx="0">
                  <c:v>65536</c:v>
                </c:pt>
                <c:pt idx="1">
                  <c:v>78852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9EA-9E47-B05C-2F10030ED3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"/>
        <c:overlap val="-100"/>
        <c:axId val="148565376"/>
        <c:axId val="150422656"/>
      </c:barChart>
      <c:catAx>
        <c:axId val="14856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50422656"/>
        <c:crosses val="autoZero"/>
        <c:auto val="1"/>
        <c:lblAlgn val="ctr"/>
        <c:lblOffset val="100"/>
        <c:noMultiLvlLbl val="0"/>
      </c:catAx>
      <c:valAx>
        <c:axId val="15042265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_-* #,##0_-;\-* #,##0_-;_-* &quot;-&quot;??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4856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AD363A4-C7FE-DF44-BBF2-835981540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E085E96-9E71-A047-AB4C-D85CEC2C90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8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r">
              <a:defRPr sz="1200"/>
            </a:lvl1pPr>
          </a:lstStyle>
          <a:p>
            <a:fld id="{062D86AB-65C7-0842-9FA4-BEBE5B5AA783}" type="datetimeFigureOut">
              <a:rPr lang="x-none" smtClean="0"/>
              <a:t>19.01.2023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ECE41F-309C-DC40-94A5-4056CE7BE9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41F749E-C920-B940-8903-5428C02C7E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8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r">
              <a:defRPr sz="1200"/>
            </a:lvl1pPr>
          </a:lstStyle>
          <a:p>
            <a:fld id="{435C2F72-760C-CF46-9AD7-E5F8EDB3EAF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1802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8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r">
              <a:defRPr sz="1200"/>
            </a:lvl1pPr>
          </a:lstStyle>
          <a:p>
            <a:fld id="{A46075E2-32C3-F84E-AE7A-A809224514B5}" type="datetimeFigureOut">
              <a:rPr lang="x-none" smtClean="0"/>
              <a:t>19.01.2023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41425"/>
            <a:ext cx="59197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2" tIns="45786" rIns="91572" bIns="45786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8"/>
            <a:ext cx="5444490" cy="3913613"/>
          </a:xfrm>
          <a:prstGeom prst="rect">
            <a:avLst/>
          </a:prstGeom>
        </p:spPr>
        <p:txBody>
          <a:bodyPr vert="horz" lIns="91572" tIns="45786" rIns="91572" bIns="45786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8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r">
              <a:defRPr sz="1200"/>
            </a:lvl1pPr>
          </a:lstStyle>
          <a:p>
            <a:fld id="{54A703DF-5A9E-B348-8B81-741A3901AC3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468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1">
    <p:bg>
      <p:bgPr>
        <a:solidFill>
          <a:srgbClr val="FFA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1">
            <a:extLst>
              <a:ext uri="{FF2B5EF4-FFF2-40B4-BE49-F238E27FC236}">
                <a16:creationId xmlns:a16="http://schemas.microsoft.com/office/drawing/2014/main" xmlns="" id="{D3B15260-215D-8A47-A2D0-3529A9C90E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385" y="370017"/>
            <a:ext cx="678596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indent="0" algn="l">
              <a:lnSpc>
                <a:spcPct val="100000"/>
              </a:lnSpc>
              <a:spcBef>
                <a:spcPts val="0"/>
              </a:spcBef>
              <a:buNone/>
              <a:defRPr lang="x-non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defTabSz="457200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Текст заголовка</a:t>
            </a:r>
            <a:endParaRPr lang="x-none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AA04E0B-004A-6D43-978B-4FCAABE687DC}"/>
              </a:ext>
            </a:extLst>
          </p:cNvPr>
          <p:cNvSpPr txBox="1"/>
          <p:nvPr userDrawn="1"/>
        </p:nvSpPr>
        <p:spPr>
          <a:xfrm>
            <a:off x="10080401" y="386147"/>
            <a:ext cx="360040" cy="262248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lstStyle/>
          <a:p>
            <a:pPr algn="r"/>
            <a:fld id="{02BD35D1-6B8F-1043-A6F6-16E5A3E4767A}" type="slidenum">
              <a:rPr lang="x-none" sz="1600" b="1" i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pPr algn="r"/>
              <a:t>‹#›</a:t>
            </a:fld>
            <a:endParaRPr lang="x-none" sz="1600" b="1" i="0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042925B-5DCD-364B-A813-8F260F43543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80401" y="0"/>
            <a:ext cx="0" cy="6116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16">
            <a:extLst>
              <a:ext uri="{FF2B5EF4-FFF2-40B4-BE49-F238E27FC236}">
                <a16:creationId xmlns:a16="http://schemas.microsoft.com/office/drawing/2014/main" xmlns="" id="{3044DEE0-F0F5-7844-BFDA-C42393B94E8A}"/>
              </a:ext>
            </a:extLst>
          </p:cNvPr>
          <p:cNvSpPr>
            <a:spLocks noChangeAspect="1"/>
          </p:cNvSpPr>
          <p:nvPr userDrawn="1"/>
        </p:nvSpPr>
        <p:spPr>
          <a:xfrm>
            <a:off x="287313" y="240510"/>
            <a:ext cx="504602" cy="504602"/>
          </a:xfrm>
          <a:prstGeom prst="ellipse">
            <a:avLst/>
          </a:prstGeom>
          <a:solidFill>
            <a:srgbClr val="FFA000"/>
          </a:solidFill>
          <a:ln w="12700">
            <a:noFill/>
          </a:ln>
          <a:effectLst>
            <a:innerShdw blurRad="88900" dist="12700" dir="81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2FB28C-2680-AF47-BC13-3E0407DD2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" b="5937"/>
          <a:stretch/>
        </p:blipFill>
        <p:spPr>
          <a:xfrm>
            <a:off x="7842038" y="360363"/>
            <a:ext cx="1008112" cy="277903"/>
          </a:xfrm>
          <a:prstGeom prst="rect">
            <a:avLst/>
          </a:prstGeom>
        </p:spPr>
      </p:pic>
      <p:pic>
        <p:nvPicPr>
          <p:cNvPr id="13" name="Рисунок 6">
            <a:extLst>
              <a:ext uri="{FF2B5EF4-FFF2-40B4-BE49-F238E27FC236}">
                <a16:creationId xmlns:a16="http://schemas.microsoft.com/office/drawing/2014/main" xmlns="" id="{2EF0676A-1162-1847-9159-FD0B3B2A3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6809" t="23809" r="6472" b="27380"/>
          <a:stretch/>
        </p:blipFill>
        <p:spPr>
          <a:xfrm>
            <a:off x="9354206" y="408595"/>
            <a:ext cx="591375" cy="17998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C1C47288-B11E-6647-90EA-EC83257AC3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70835" y="370016"/>
            <a:ext cx="315961" cy="2416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998977E-0D83-E844-80A3-25FD6A835DD8}"/>
              </a:ext>
            </a:extLst>
          </p:cNvPr>
          <p:cNvSpPr/>
          <p:nvPr userDrawn="1"/>
        </p:nvSpPr>
        <p:spPr>
          <a:xfrm>
            <a:off x="9248899" y="673127"/>
            <a:ext cx="1082245" cy="12311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ru-RU" sz="8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2021-2025</a:t>
            </a:r>
          </a:p>
        </p:txBody>
      </p:sp>
    </p:spTree>
    <p:extLst>
      <p:ext uri="{BB962C8B-B14F-4D97-AF65-F5344CB8AC3E}">
        <p14:creationId xmlns:p14="http://schemas.microsoft.com/office/powerpoint/2010/main" val="33458300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pos="6577">
          <p15:clr>
            <a:srgbClr val="FBAE40"/>
          </p15:clr>
        </p15:guide>
        <p15:guide id="3" orient="horz" pos="227" userDrawn="1">
          <p15:clr>
            <a:srgbClr val="FBAE40"/>
          </p15:clr>
        </p15:guide>
        <p15:guide id="4" orient="horz" pos="3628" userDrawn="1">
          <p15:clr>
            <a:srgbClr val="FBAE40"/>
          </p15:clr>
        </p15:guide>
        <p15:guide id="7" pos="226">
          <p15:clr>
            <a:srgbClr val="FBAE40"/>
          </p15:clr>
        </p15:guide>
        <p15:guide id="23" pos="1814">
          <p15:clr>
            <a:srgbClr val="FBAE40"/>
          </p15:clr>
        </p15:guide>
        <p15:guide id="25" pos="4989">
          <p15:clr>
            <a:srgbClr val="FBAE40"/>
          </p15:clr>
        </p15:guide>
        <p15:guide id="26" pos="3402" userDrawn="1">
          <p15:clr>
            <a:srgbClr val="FBAE40"/>
          </p15:clr>
        </p15:guide>
        <p15:guide id="27" pos="2358" userDrawn="1">
          <p15:clr>
            <a:srgbClr val="FBAE40"/>
          </p15:clr>
        </p15:guide>
        <p15:guide id="31" pos="4490" userDrawn="1">
          <p15:clr>
            <a:srgbClr val="FBAE40"/>
          </p15:clr>
        </p15:guide>
        <p15:guide id="32" orient="horz" pos="6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67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svg"/><Relationship Id="rId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6.svg"/><Relationship Id="rId7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4" y="201569"/>
            <a:ext cx="6773711" cy="1107996"/>
          </a:xfrm>
        </p:spPr>
        <p:txBody>
          <a:bodyPr/>
          <a:lstStyle/>
          <a:p>
            <a:pPr marL="0"/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Лучшая практика</a:t>
            </a:r>
          </a:p>
          <a:p>
            <a:pPr marL="0"/>
            <a:r>
              <a:rPr lang="ru-RU" sz="2400" dirty="0">
                <a:solidFill>
                  <a:srgbClr val="FFA000"/>
                </a:solidFill>
              </a:rPr>
              <a:t>Капитальный ремонт объектов здравоохранения</a:t>
            </a:r>
            <a:endParaRPr lang="x-none" sz="2400" dirty="0">
              <a:solidFill>
                <a:srgbClr val="FFA000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7E83DB95-7AE3-904A-B929-2E4F581D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2642" y="359567"/>
            <a:ext cx="394968" cy="396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F8B233-5C63-4D45-BB19-A9191B1C1E90}"/>
              </a:ext>
            </a:extLst>
          </p:cNvPr>
          <p:cNvSpPr/>
          <p:nvPr/>
        </p:nvSpPr>
        <p:spPr>
          <a:xfrm>
            <a:off x="3646233" y="3992996"/>
            <a:ext cx="43347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Югай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Анатолий Константинович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7BE8F1E-DBCD-794F-8B87-3AF7102CCD10}"/>
              </a:ext>
            </a:extLst>
          </p:cNvPr>
          <p:cNvCxnSpPr>
            <a:cxnSpLocks/>
          </p:cNvCxnSpPr>
          <p:nvPr/>
        </p:nvCxnSpPr>
        <p:spPr>
          <a:xfrm>
            <a:off x="2432732" y="4220447"/>
            <a:ext cx="0" cy="1104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94D0320-07D0-B445-A34B-FFD7824D3796}"/>
              </a:ext>
            </a:extLst>
          </p:cNvPr>
          <p:cNvSpPr/>
          <p:nvPr/>
        </p:nvSpPr>
        <p:spPr>
          <a:xfrm>
            <a:off x="935384" y="5109903"/>
            <a:ext cx="130395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10.10.2022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E7088FC-AC99-8C40-A548-8CD534F08297}"/>
              </a:ext>
            </a:extLst>
          </p:cNvPr>
          <p:cNvSpPr/>
          <p:nvPr/>
        </p:nvSpPr>
        <p:spPr>
          <a:xfrm>
            <a:off x="4125262" y="4389524"/>
            <a:ext cx="321943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Министр здравоохранения Республики Тыва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05F4B06-9EFC-5844-8F46-B706EE2FDEC8}"/>
              </a:ext>
            </a:extLst>
          </p:cNvPr>
          <p:cNvSpPr/>
          <p:nvPr/>
        </p:nvSpPr>
        <p:spPr>
          <a:xfrm>
            <a:off x="2866188" y="5148375"/>
            <a:ext cx="2518148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200" dirty="0">
                <a:solidFill>
                  <a:srgbClr val="28B5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https://minzdravtuva.ru/</a:t>
            </a:r>
          </a:p>
          <a:p>
            <a:endParaRPr lang="ru-RU" sz="900" dirty="0">
              <a:solidFill>
                <a:srgbClr val="28B5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312B8F0-09EF-4B43-8B63-EA885E7E0DFC}"/>
              </a:ext>
            </a:extLst>
          </p:cNvPr>
          <p:cNvSpPr/>
          <p:nvPr/>
        </p:nvSpPr>
        <p:spPr>
          <a:xfrm>
            <a:off x="2353642" y="1946991"/>
            <a:ext cx="6919891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Республика Тыва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BA24FD9-1721-F447-B583-3F0392A8D610}"/>
              </a:ext>
            </a:extLst>
          </p:cNvPr>
          <p:cNvSpPr/>
          <p:nvPr/>
        </p:nvSpPr>
        <p:spPr>
          <a:xfrm>
            <a:off x="935384" y="1566683"/>
            <a:ext cx="1080000" cy="1082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[Герб субъекта РФ]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фиксированнаяширина</a:t>
            </a: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</a:t>
            </a: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76428B0-281C-46DD-AB2B-6713D5CED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16" y="1563541"/>
            <a:ext cx="1109568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0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FFA000"/>
                </a:solidFill>
              </a:rPr>
              <a:t>Характеристика региона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319B114-7D4D-FF44-BA56-280A827DCD45}"/>
              </a:ext>
            </a:extLst>
          </p:cNvPr>
          <p:cNvSpPr>
            <a:spLocks noChangeAspect="1"/>
          </p:cNvSpPr>
          <p:nvPr/>
        </p:nvSpPr>
        <p:spPr>
          <a:xfrm>
            <a:off x="5951435" y="313127"/>
            <a:ext cx="359321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[Герб]</a:t>
            </a:r>
            <a:endParaRPr 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ф/ш=1см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Республика Тыва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2B72A96-E722-D141-838C-0CD73F4847D0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10.10.2022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F92EC80-6D45-9B4A-8E1C-33BEC10691DE}"/>
              </a:ext>
            </a:extLst>
          </p:cNvPr>
          <p:cNvSpPr/>
          <p:nvPr/>
        </p:nvSpPr>
        <p:spPr>
          <a:xfrm>
            <a:off x="935385" y="1380807"/>
            <a:ext cx="248305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179,4</a:t>
            </a:r>
            <a:r>
              <a:rPr lang="en-US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тыс. чел. (54,3</a:t>
            </a:r>
            <a:r>
              <a:rPr lang="en-US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8E0B75E-4C2B-974A-BF4C-DD97764E527B}"/>
              </a:ext>
            </a:extLst>
          </p:cNvPr>
          <p:cNvSpPr/>
          <p:nvPr/>
        </p:nvSpPr>
        <p:spPr>
          <a:xfrm>
            <a:off x="935386" y="1704109"/>
            <a:ext cx="186583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городское население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DBC87A3-3B45-A347-ACE7-E641570E0AAB}"/>
              </a:ext>
            </a:extLst>
          </p:cNvPr>
          <p:cNvSpPr/>
          <p:nvPr/>
        </p:nvSpPr>
        <p:spPr>
          <a:xfrm>
            <a:off x="935385" y="2151570"/>
            <a:ext cx="24830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150,8</a:t>
            </a:r>
            <a:r>
              <a:rPr lang="en-US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тыс. чел. </a:t>
            </a:r>
            <a:r>
              <a:rPr lang="en-GB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45,6</a:t>
            </a:r>
            <a:r>
              <a:rPr lang="en-GB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%)</a:t>
            </a:r>
            <a:r>
              <a:rPr lang="ru-RU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12A9EC1-6A00-C042-A6A3-CDFD9370C69B}"/>
              </a:ext>
            </a:extLst>
          </p:cNvPr>
          <p:cNvSpPr/>
          <p:nvPr/>
        </p:nvSpPr>
        <p:spPr>
          <a:xfrm>
            <a:off x="935385" y="2464084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сельское население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04AC030-0ECB-E04E-9BB7-9DB701218C82}"/>
              </a:ext>
            </a:extLst>
          </p:cNvPr>
          <p:cNvSpPr/>
          <p:nvPr/>
        </p:nvSpPr>
        <p:spPr>
          <a:xfrm>
            <a:off x="4509761" y="1380807"/>
            <a:ext cx="207033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124</a:t>
            </a:r>
            <a:r>
              <a:rPr lang="en-US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нас.</a:t>
            </a:r>
            <a:r>
              <a:rPr lang="en-US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пунктов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6E0059CB-9136-3040-A5FD-B77D662F4E86}"/>
              </a:ext>
            </a:extLst>
          </p:cNvPr>
          <p:cNvSpPr/>
          <p:nvPr/>
        </p:nvSpPr>
        <p:spPr>
          <a:xfrm>
            <a:off x="4516795" y="1688584"/>
            <a:ext cx="17591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проживающим населением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11D82F8-5F50-C545-971F-F365F30545B1}"/>
              </a:ext>
            </a:extLst>
          </p:cNvPr>
          <p:cNvSpPr/>
          <p:nvPr/>
        </p:nvSpPr>
        <p:spPr>
          <a:xfrm>
            <a:off x="4488659" y="2151570"/>
            <a:ext cx="209143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</a:t>
            </a:r>
            <a:br>
              <a:rPr lang="ru-RU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мед.</a:t>
            </a:r>
            <a:r>
              <a:rPr lang="en-US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  <a:endParaRPr lang="en-US" sz="2000" dirty="0">
              <a:solidFill>
                <a:srgbClr val="FFA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488CD53-47CF-F145-B022-9DFB91AF1859}"/>
              </a:ext>
            </a:extLst>
          </p:cNvPr>
          <p:cNvSpPr/>
          <p:nvPr/>
        </p:nvSpPr>
        <p:spPr>
          <a:xfrm>
            <a:off x="4509762" y="2798436"/>
            <a:ext cx="186583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участники региональной программы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EE21F41-BDA6-7B4D-8A8A-D650D1E52046}"/>
              </a:ext>
            </a:extLst>
          </p:cNvPr>
          <p:cNvSpPr/>
          <p:nvPr/>
        </p:nvSpPr>
        <p:spPr>
          <a:xfrm>
            <a:off x="935385" y="2911242"/>
            <a:ext cx="267649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lang="en-US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мед.</a:t>
            </a:r>
            <a:r>
              <a:rPr lang="en-US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7B6BB7F-0E89-D543-BA07-E9ADD8F939AA}"/>
              </a:ext>
            </a:extLst>
          </p:cNvPr>
          <p:cNvSpPr/>
          <p:nvPr/>
        </p:nvSpPr>
        <p:spPr>
          <a:xfrm>
            <a:off x="935386" y="3578553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ФМБА России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4609C88D-D0B3-B04B-BEFE-94A8BF85A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0749" y="1420347"/>
            <a:ext cx="396000" cy="3960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1BC5C484-D108-1B4C-A51F-AE12C438F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933076" y="1378651"/>
            <a:ext cx="396000" cy="3960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xmlns="" id="{B7D1235C-665A-3D40-9E93-4D380844D8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33076" y="2194087"/>
            <a:ext cx="396000" cy="3960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A30A973A-F992-1D42-8E27-90687E187985}"/>
              </a:ext>
            </a:extLst>
          </p:cNvPr>
          <p:cNvGrpSpPr/>
          <p:nvPr/>
        </p:nvGrpSpPr>
        <p:grpSpPr>
          <a:xfrm>
            <a:off x="347182" y="2963219"/>
            <a:ext cx="396000" cy="396000"/>
            <a:chOff x="4569733" y="4177399"/>
            <a:chExt cx="396000" cy="396000"/>
          </a:xfrm>
        </p:grpSpPr>
        <p:sp>
          <p:nvSpPr>
            <p:cNvPr id="52" name="Cross 51">
              <a:extLst>
                <a:ext uri="{FF2B5EF4-FFF2-40B4-BE49-F238E27FC236}">
                  <a16:creationId xmlns:a16="http://schemas.microsoft.com/office/drawing/2014/main" xmlns="" id="{67992C61-1DB0-1E4C-804F-EC107E09532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569733" y="4177399"/>
              <a:ext cx="396000" cy="396000"/>
            </a:xfrm>
            <a:prstGeom prst="plus">
              <a:avLst>
                <a:gd name="adj" fmla="val 28848"/>
              </a:avLst>
            </a:prstGeom>
            <a:noFill/>
            <a:ln w="19050">
              <a:solidFill>
                <a:srgbClr val="FFA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DD720A78-551D-2B4A-9393-66B24BBC32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7733" y="4285399"/>
              <a:ext cx="180000" cy="180000"/>
            </a:xfrm>
            <a:prstGeom prst="ellipse">
              <a:avLst/>
            </a:prstGeom>
            <a:solidFill>
              <a:srgbClr val="FFA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8489B693-B137-A940-807D-06AE7475F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47182" y="2203547"/>
            <a:ext cx="396000" cy="396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86C84441-31A5-4E4F-8D42-2EE7E805B335}"/>
              </a:ext>
            </a:extLst>
          </p:cNvPr>
          <p:cNvSpPr/>
          <p:nvPr/>
        </p:nvSpPr>
        <p:spPr>
          <a:xfrm>
            <a:off x="6866687" y="1377932"/>
            <a:ext cx="34271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330 368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чел.</a:t>
            </a:r>
          </a:p>
        </p:txBody>
      </p:sp>
      <p:sp>
        <p:nvSpPr>
          <p:cNvPr id="57" name="Rectangle 26">
            <a:extLst>
              <a:ext uri="{FF2B5EF4-FFF2-40B4-BE49-F238E27FC236}">
                <a16:creationId xmlns:a16="http://schemas.microsoft.com/office/drawing/2014/main" xmlns="" id="{88183A49-EFF3-7A4D-9587-A3A90AA285E5}"/>
              </a:ext>
            </a:extLst>
          </p:cNvPr>
          <p:cNvSpPr/>
          <p:nvPr/>
        </p:nvSpPr>
        <p:spPr>
          <a:xfrm>
            <a:off x="6866686" y="1704108"/>
            <a:ext cx="219663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всего проживающего населения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24532B74-E985-8840-9865-817B70C517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52642" y="359567"/>
            <a:ext cx="394968" cy="39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AECDA2-72A6-4DCA-BB68-2FCA925832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1435" y="307803"/>
            <a:ext cx="381861" cy="3734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8BC9ED-CD0B-40D9-B269-3E543B4469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3922" y="2181089"/>
            <a:ext cx="3249450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7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FFA000"/>
                </a:solidFill>
              </a:rPr>
              <a:t>Описание объекта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3E46B40-211C-6B46-9FE5-C8B2EEFBB411}"/>
              </a:ext>
            </a:extLst>
          </p:cNvPr>
          <p:cNvCxnSpPr>
            <a:cxnSpLocks/>
          </p:cNvCxnSpPr>
          <p:nvPr/>
        </p:nvCxnSpPr>
        <p:spPr>
          <a:xfrm>
            <a:off x="935038" y="4932363"/>
            <a:ext cx="86052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Республика Тыва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33C78AC-AFB3-554F-852E-F22AEB934CBA}"/>
              </a:ext>
            </a:extLst>
          </p:cNvPr>
          <p:cNvSpPr/>
          <p:nvPr/>
        </p:nvSpPr>
        <p:spPr>
          <a:xfrm>
            <a:off x="974098" y="5195255"/>
            <a:ext cx="368233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Стоимость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(тыс. руб.) –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44 645,3 тыс. руб.</a:t>
            </a: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Мощность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(посещений в смену) – 800</a:t>
            </a: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Площадь проведения капремонта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(м</a:t>
            </a:r>
            <a:r>
              <a:rPr lang="ru-RU" sz="10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– 1247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B714E688-A42C-6141-9F57-D0F5E4564987}"/>
              </a:ext>
            </a:extLst>
          </p:cNvPr>
          <p:cNvSpPr>
            <a:spLocks noChangeAspect="1"/>
          </p:cNvSpPr>
          <p:nvPr/>
        </p:nvSpPr>
        <p:spPr>
          <a:xfrm>
            <a:off x="935385" y="971550"/>
            <a:ext cx="3697922" cy="36979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ctr"/>
          <a:lstStyle/>
          <a:p>
            <a:pPr algn="ctr"/>
            <a:r>
              <a:rPr lang="ru-RU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Разместить показательные фото завершенного объекта с использованием </a:t>
            </a:r>
          </a:p>
          <a:p>
            <a:pPr algn="ctr"/>
            <a:r>
              <a:rPr lang="ru-RU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единого стиля объектов МПЗЗ</a:t>
            </a:r>
            <a:br>
              <a:rPr lang="ru-RU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05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(фасад, входная группа)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94CE155-C330-5747-8E57-3D5D5E8C7525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10.10.2022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927A7B5-450B-D347-AD4F-362E65D84A8F}"/>
              </a:ext>
            </a:extLst>
          </p:cNvPr>
          <p:cNvSpPr/>
          <p:nvPr/>
        </p:nvSpPr>
        <p:spPr>
          <a:xfrm>
            <a:off x="5032838" y="5134243"/>
            <a:ext cx="448066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Виды работ – 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замена кровли, системы отопления, системы электроснабжения, устройство внутренних перегородок. </a:t>
            </a: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Характеристика объекта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отдельно стоящее здание</a:t>
            </a: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Количество обслуживаемого населения </a:t>
            </a:r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32 577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796D0378-2726-3544-B87D-89157221E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2642" y="359567"/>
            <a:ext cx="394968" cy="39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B63186F-21B8-E64E-9657-9E897EA0AB34}"/>
              </a:ext>
            </a:extLst>
          </p:cNvPr>
          <p:cNvSpPr>
            <a:spLocks noChangeAspect="1"/>
          </p:cNvSpPr>
          <p:nvPr/>
        </p:nvSpPr>
        <p:spPr>
          <a:xfrm>
            <a:off x="5951435" y="313127"/>
            <a:ext cx="359321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[Герб]</a:t>
            </a:r>
            <a:endParaRPr 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ф/ш=1см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67F392-26C8-4859-A5D7-832352F96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438" y="326368"/>
            <a:ext cx="365078" cy="3570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B1EDF32-DF14-47DA-B0C2-BF54678F0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79" y="3043477"/>
            <a:ext cx="3682328" cy="20719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5307A39-AC06-4E30-B8CC-7C244CE53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717" y="998818"/>
            <a:ext cx="3633875" cy="20446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6521001-1AD6-4613-ADF1-B4B26A93FC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622" y="957215"/>
            <a:ext cx="3707811" cy="20862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A5017A5-84EE-4BDD-90F1-E8183E68E4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6717" y="3059906"/>
            <a:ext cx="3633875" cy="20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246907"/>
            <a:ext cx="3366792" cy="492443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FFA000"/>
                </a:solidFill>
              </a:rPr>
              <a:t>Изменения после проведения капитального ремонта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Республика Тыва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94CE155-C330-5747-8E57-3D5D5E8C7525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10.10.2022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E8DB3F-0B1F-C742-A6EE-55BEDF3EE207}"/>
              </a:ext>
            </a:extLst>
          </p:cNvPr>
          <p:cNvSpPr/>
          <p:nvPr/>
        </p:nvSpPr>
        <p:spPr>
          <a:xfrm>
            <a:off x="2809176" y="1001645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01F2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БЫЛО</a:t>
            </a:r>
            <a:endParaRPr lang="ru-RU" sz="2000" dirty="0">
              <a:solidFill>
                <a:srgbClr val="F01F2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A9AA375-5002-D94A-A183-21F0A094669D}"/>
              </a:ext>
            </a:extLst>
          </p:cNvPr>
          <p:cNvSpPr/>
          <p:nvPr/>
        </p:nvSpPr>
        <p:spPr>
          <a:xfrm>
            <a:off x="6629918" y="1001645"/>
            <a:ext cx="175914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0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СТАЛО</a:t>
            </a:r>
            <a:endParaRPr lang="ru-RU" sz="2000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71A69297-B602-2547-BE1B-8CA8B9A2C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2642" y="359567"/>
            <a:ext cx="394968" cy="39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681260-97D0-7C41-BAD5-C094F03CFF0A}"/>
              </a:ext>
            </a:extLst>
          </p:cNvPr>
          <p:cNvSpPr>
            <a:spLocks noChangeAspect="1"/>
          </p:cNvSpPr>
          <p:nvPr/>
        </p:nvSpPr>
        <p:spPr>
          <a:xfrm>
            <a:off x="5951435" y="313127"/>
            <a:ext cx="359321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[Герб]</a:t>
            </a:r>
            <a:endParaRPr 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ф/ш=1см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6A6363-F5C6-4549-B8C8-3AD8CBFDE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221" y="1511450"/>
            <a:ext cx="2860181" cy="19556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716C179-FA36-4EF8-BED9-BD5075717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220" y="3699222"/>
            <a:ext cx="2895611" cy="20196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3897813-EDD3-4FAF-BF6B-9B6E3DD05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930" y="1511450"/>
            <a:ext cx="2607532" cy="19556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27B9BCB-1AE2-45C3-9B78-7C253253D7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6444" y="3800192"/>
            <a:ext cx="3166099" cy="17814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4EB8236-E87A-4B5F-845A-DC0929747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1435" y="287490"/>
            <a:ext cx="384128" cy="37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80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FFA000"/>
                </a:solidFill>
              </a:rPr>
              <a:t>Изменения (позитивные)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Республика Тыва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94CE155-C330-5747-8E57-3D5D5E8C7525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10.10.2022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C39438D-8E99-7C42-958F-B75BFAF7EFFB}"/>
              </a:ext>
            </a:extLst>
          </p:cNvPr>
          <p:cNvSpPr>
            <a:spLocks noChangeAspect="1"/>
          </p:cNvSpPr>
          <p:nvPr/>
        </p:nvSpPr>
        <p:spPr>
          <a:xfrm>
            <a:off x="354344" y="4554463"/>
            <a:ext cx="21602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12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Сократились сроки ожидания специалистов на 17 минут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E6CF928-336F-E54B-8398-8B3365833170}"/>
              </a:ext>
            </a:extLst>
          </p:cNvPr>
          <p:cNvSpPr>
            <a:spLocks noChangeAspect="1"/>
          </p:cNvSpPr>
          <p:nvPr/>
        </p:nvSpPr>
        <p:spPr>
          <a:xfrm>
            <a:off x="2899321" y="4554463"/>
            <a:ext cx="21602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12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Увеличилось количество человек на 13316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172DD90-3A17-E94E-BA96-91976D82C6AF}"/>
              </a:ext>
            </a:extLst>
          </p:cNvPr>
          <p:cNvSpPr>
            <a:spLocks noChangeAspect="1"/>
          </p:cNvSpPr>
          <p:nvPr/>
        </p:nvSpPr>
        <p:spPr>
          <a:xfrm>
            <a:off x="5420271" y="4554463"/>
            <a:ext cx="21602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ru-RU" sz="1200" b="1" dirty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Увеличилось на 20,3%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2E0F51C7-A5EC-F643-B1BC-9D930DCEA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52642" y="359567"/>
            <a:ext cx="394968" cy="396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62C31DD-88B3-5342-BBF2-AEAE4CC613D4}"/>
              </a:ext>
            </a:extLst>
          </p:cNvPr>
          <p:cNvSpPr>
            <a:spLocks noChangeAspect="1"/>
          </p:cNvSpPr>
          <p:nvPr/>
        </p:nvSpPr>
        <p:spPr>
          <a:xfrm>
            <a:off x="5951435" y="313127"/>
            <a:ext cx="359321" cy="36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[Герб]</a:t>
            </a:r>
            <a:endParaRPr lang="en-US" sz="7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ф/ш=1см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xmlns="" id="{4E808078-B8A6-8840-BBE5-3645D5F320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0820131"/>
              </p:ext>
            </p:extLst>
          </p:nvPr>
        </p:nvGraphicFramePr>
        <p:xfrm>
          <a:off x="364208" y="971550"/>
          <a:ext cx="2150392" cy="339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xmlns="" id="{F0A368D3-8223-C140-B029-CFD9B5F745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863257"/>
              </p:ext>
            </p:extLst>
          </p:nvPr>
        </p:nvGraphicFramePr>
        <p:xfrm>
          <a:off x="2879725" y="971550"/>
          <a:ext cx="2150392" cy="339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xmlns="" id="{85FBC1A7-B7AA-594C-BED0-4FC242CE05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2159219"/>
              </p:ext>
            </p:extLst>
          </p:nvPr>
        </p:nvGraphicFramePr>
        <p:xfrm>
          <a:off x="5400675" y="971550"/>
          <a:ext cx="2150392" cy="339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37C5AD-F683-4EDD-9473-B66B76B89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2666" y="311456"/>
            <a:ext cx="36809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9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58549</TotalTime>
  <Words>206</Words>
  <Application>Microsoft Office PowerPoint</Application>
  <PresentationFormat>Произвольный</PresentationFormat>
  <Paragraphs>61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Пользователь Windows</cp:lastModifiedBy>
  <cp:revision>3913</cp:revision>
  <cp:lastPrinted>2022-02-10T07:06:34Z</cp:lastPrinted>
  <dcterms:created xsi:type="dcterms:W3CDTF">2021-02-15T16:51:07Z</dcterms:created>
  <dcterms:modified xsi:type="dcterms:W3CDTF">2023-01-19T07:14:59Z</dcterms:modified>
</cp:coreProperties>
</file>