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notesMasterIdLst>
    <p:notesMasterId r:id="rId6"/>
  </p:notesMasterIdLst>
  <p:handoutMasterIdLst>
    <p:handoutMasterId r:id="rId7"/>
  </p:handoutMasterIdLst>
  <p:sldIdLst>
    <p:sldId id="4322" r:id="rId2"/>
    <p:sldId id="4332" r:id="rId3"/>
    <p:sldId id="4296" r:id="rId4"/>
    <p:sldId id="4324" r:id="rId5"/>
  </p:sldIdLst>
  <p:sldSz cx="10799763" cy="611981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адры" id="{260CE0CD-246C-6141-9DCB-F18670BF4C56}">
          <p14:sldIdLst>
            <p14:sldId id="4322"/>
            <p14:sldId id="4332"/>
            <p14:sldId id="4296"/>
            <p14:sldId id="43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5FF"/>
    <a:srgbClr val="F6F6FE"/>
    <a:srgbClr val="5050EB"/>
    <a:srgbClr val="00A378"/>
    <a:srgbClr val="F01F23"/>
    <a:srgbClr val="FFA000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5" autoAdjust="0"/>
    <p:restoredTop sz="96889"/>
  </p:normalViewPr>
  <p:slideViewPr>
    <p:cSldViewPr snapToGrid="0" snapToObjects="1">
      <p:cViewPr>
        <p:scale>
          <a:sx n="97" d="100"/>
          <a:sy n="97" d="100"/>
        </p:scale>
        <p:origin x="-102" y="-552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1233488"/>
            <a:ext cx="588327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0" rIns="91160" bIns="4558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1160" tIns="45580" rIns="91160" bIns="455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F6C5B-2EAD-15E2-996A-C13FBEFC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71" y="1001553"/>
            <a:ext cx="8099822" cy="2130602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825473-6FBB-066A-AAC5-3922C040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71" y="3214319"/>
            <a:ext cx="8099822" cy="147753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6E87E-6DFC-8533-A046-A121916C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941260-11C2-3578-FB2D-3B82851F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160D50-5490-C5C2-EBD6-B34F219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82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D57ED-3FA1-7505-B2BF-665546B8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BC540E-7216-72E5-9B21-3F8454CB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216C96-6841-A0A8-37E6-35E3B606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F0642-BE64-1408-EEB6-7B3367BD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47394F-E7FF-2954-D719-87BB9AB8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1FEBB5-7976-7A97-4FDB-EF9D82C67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8580" y="325823"/>
            <a:ext cx="2328699" cy="51862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21DE97-44A5-D60D-DA5E-D706D1BBD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484" y="325823"/>
            <a:ext cx="6851100" cy="51862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D7D38-4D62-5ABB-3C38-C9C2B2BC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641F43-9026-A41A-48BB-A0336943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6CFBA1-A575-59BD-51A4-3AA4F0D8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12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xmlns="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xmlns="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xmlns="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15293819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577">
          <p15:clr>
            <a:srgbClr val="FBAE40"/>
          </p15:clr>
        </p15:guide>
        <p15:guide id="3" orient="horz" pos="227">
          <p15:clr>
            <a:srgbClr val="FBAE40"/>
          </p15:clr>
        </p15:guide>
        <p15:guide id="4" orient="horz" pos="3628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>
          <p15:clr>
            <a:srgbClr val="FBAE40"/>
          </p15:clr>
        </p15:guide>
        <p15:guide id="27" pos="2358">
          <p15:clr>
            <a:srgbClr val="FBAE40"/>
          </p15:clr>
        </p15:guide>
        <p15:guide id="31" pos="4490">
          <p15:clr>
            <a:srgbClr val="FBAE40"/>
          </p15:clr>
        </p15:guide>
        <p15:guide id="32" orient="horz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63F339-3B96-8F55-5B0E-22BD9A07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CC0ECF-540D-6F1E-E7AB-FE72E5AE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88ED68-0783-9161-CAA4-598AE8DF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384636-E1D1-FA99-C434-8CE0B02E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CCCFD-98BE-105E-D906-86DD8269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7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E62E0-E8CF-0D05-516D-D2350F6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9" y="1525704"/>
            <a:ext cx="9314796" cy="25456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B520DB-A59A-87AB-FB7C-DB6BDC9B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859" y="4095459"/>
            <a:ext cx="9314796" cy="133870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2EF72B-59D7-1132-AB35-A2A38AE5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5F03BE-5699-29A2-126F-05A54BC9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9908F-AB7C-7A1D-30D3-5DD7F4D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34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21577-D0C6-7984-44C3-402658E5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457DF-3DD0-5C7E-4B6B-E42E356A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4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F325C6-2EFE-36E5-9EFB-71820A6D3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380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6D7986-EADA-6125-9B12-BE60AE69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126EE1-1748-9933-6AFB-58B64C0D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4E5078-02A3-7B4D-1464-6A690F0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24228-8B26-C5A1-3AB5-31D9F264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0" y="325824"/>
            <a:ext cx="9314796" cy="11828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0F77F2-6C09-4B4B-FEC3-2B1C0D9B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891" y="1500205"/>
            <a:ext cx="45688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D11681-2128-320F-F316-09DC94CBD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891" y="2235432"/>
            <a:ext cx="45688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67CC26A-9ED4-9005-07DB-1FF56DFB0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7380" y="1500205"/>
            <a:ext cx="45913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4897B15-A8CB-74EF-E382-073F55288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7380" y="2235432"/>
            <a:ext cx="45913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432C85-9AE3-2625-E22C-84317E2E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1B71A0-E933-BC3F-CEC3-F0AEA95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70CFC6-3610-4111-C1CC-D099C73E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6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7F577-0B59-595B-16B0-32A8A1EE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FB87B0-9140-5835-1A5E-AA97D381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735531-335A-8929-8F6E-645CC28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7D9554B-685E-587D-305A-4489C81D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3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DA47B50-0A3C-F922-045F-B08108DA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B21E7F-10AB-98C7-C264-B925F6A8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85510B5-30D8-5A2A-EE3B-55B79E51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9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44CEAB-339E-D77E-984A-91DCFF4C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62E24C-C819-4D9F-9247-A1E2BC5E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294F67-32E5-F79C-AEE9-832F614EC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BF68F1-ACC1-AAD0-A75E-36536A35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A60878-2A31-3BB8-2B6A-6361B07E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777943-0D35-C101-50EA-22B7F47F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65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210B7-6A68-05BF-8D14-01199F49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159455-117B-4EE0-7B0D-63FC28AA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21F5CF-1A3D-A736-7099-8671ED0C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71C8D1-2B0C-C94E-7CE5-9392954A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4A39CB-21DB-28A2-3A40-D51DB77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81A74B-0429-3EA0-532E-C2CA892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2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01922-E38A-6C05-FFA3-6D91DAF3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325824"/>
            <a:ext cx="9314796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460BFB-A9A7-6D6F-6FA4-DC188A7BA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84" y="1629117"/>
            <a:ext cx="9314796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FBA443-F54D-4622-B4FD-1461ECE7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484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E36A-267F-41EB-B6EC-52C05783A546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A7726D-61D6-BDAC-B130-0D696F2A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422" y="5672161"/>
            <a:ext cx="364492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2804C8-CE6A-1232-FC88-E050AE520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332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2E15-756F-4DEC-BE18-630B5011C8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7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4" y="206680"/>
            <a:ext cx="6785968" cy="1292662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практика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/>
            <a:r>
              <a:rPr lang="ru-RU" sz="2000" b="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Кабинет хронической сердечной недостаточности, кабинет вторичной </a:t>
            </a:r>
          </a:p>
          <a:p>
            <a:pPr marL="0"/>
            <a:r>
              <a:rPr lang="ru-RU" sz="2000" b="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</a:t>
            </a:r>
            <a:r>
              <a:rPr lang="ru-RU" sz="2000" b="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рофилактики и высокого риска</a:t>
            </a:r>
            <a:endParaRPr lang="ru-RU" sz="2000" b="0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4CABFB3-091C-5F4C-9EC0-3183723DA11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  <a:endParaRPr lang="ru-RU" sz="1400" b="1" dirty="0">
              <a:solidFill>
                <a:srgbClr val="28B5FF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952A0AAE-562A-174B-8157-A1B22E712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C9179B-32C0-CE4B-925A-1801D4CB7DDD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Тыва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E9DDB3-526A-A64A-9CC0-2EA73CCF4647}"/>
              </a:ext>
            </a:extLst>
          </p:cNvPr>
          <p:cNvSpPr/>
          <p:nvPr/>
        </p:nvSpPr>
        <p:spPr>
          <a:xfrm>
            <a:off x="935384" y="1566683"/>
            <a:ext cx="1080000" cy="108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User\Desktop\tyva_image_middle_1175_28_82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5" y="1566682"/>
            <a:ext cx="1133046" cy="10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85F8B233-5C63-4D45-BB19-A9191B1C1E90}"/>
              </a:ext>
            </a:extLst>
          </p:cNvPr>
          <p:cNvSpPr/>
          <p:nvPr/>
        </p:nvSpPr>
        <p:spPr>
          <a:xfrm>
            <a:off x="2515301" y="3647497"/>
            <a:ext cx="447735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Югай Анатолий Константинович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="" xmlns:a16="http://schemas.microsoft.com/office/drawing/2014/main" id="{7E7088FC-AC99-8C40-A548-8CD534F08297}"/>
              </a:ext>
            </a:extLst>
          </p:cNvPr>
          <p:cNvSpPr/>
          <p:nvPr/>
        </p:nvSpPr>
        <p:spPr>
          <a:xfrm>
            <a:off x="2620380" y="4105734"/>
            <a:ext cx="37952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Республики Тыва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="" xmlns:a16="http://schemas.microsoft.com/office/drawing/2014/main" id="{C05F4B06-9EFC-5844-8F46-B706EE2FDEC8}"/>
              </a:ext>
            </a:extLst>
          </p:cNvPr>
          <p:cNvSpPr/>
          <p:nvPr/>
        </p:nvSpPr>
        <p:spPr>
          <a:xfrm>
            <a:off x="2699038" y="5135672"/>
            <a:ext cx="251814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https://minzdravtuva.ru/</a:t>
            </a:r>
          </a:p>
          <a:p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1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19B114-7D4D-FF44-BA56-280A827DCD45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Тыва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  <a:endParaRPr lang="ru-RU" sz="1100" b="1" dirty="0">
              <a:solidFill>
                <a:srgbClr val="28B5FF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54D73E4-8B4E-E64A-8000-1A9656869B7C}"/>
              </a:ext>
            </a:extLst>
          </p:cNvPr>
          <p:cNvSpPr/>
          <p:nvPr/>
        </p:nvSpPr>
        <p:spPr>
          <a:xfrm>
            <a:off x="935385" y="1380807"/>
            <a:ext cx="24830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179,4</a:t>
            </a:r>
            <a:r>
              <a:rPr lang="en-US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(54,3</a:t>
            </a:r>
            <a:r>
              <a:rPr lang="en-US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en-US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0C68926-8CA7-9741-9B89-469EA1095FDC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A193578-5270-8A41-9FD6-5BE730DB3575}"/>
              </a:ext>
            </a:extLst>
          </p:cNvPr>
          <p:cNvSpPr/>
          <p:nvPr/>
        </p:nvSpPr>
        <p:spPr>
          <a:xfrm>
            <a:off x="935385" y="2151570"/>
            <a:ext cx="248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150,8</a:t>
            </a:r>
            <a:r>
              <a:rPr lang="en-US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45,6</a:t>
            </a:r>
            <a:r>
              <a:rPr lang="en-GB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39F3802-B589-4B44-9A67-A68608CC97BD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B2E807F-A54B-4B40-80A1-41D6489DE186}"/>
              </a:ext>
            </a:extLst>
          </p:cNvPr>
          <p:cNvSpPr/>
          <p:nvPr/>
        </p:nvSpPr>
        <p:spPr>
          <a:xfrm>
            <a:off x="4509761" y="1380807"/>
            <a:ext cx="2070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124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31AF714-25CA-A949-81B5-DD7F87ED62F4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990B899-9F3D-A24B-AF79-7FCC58C7F4D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2096896-2276-C745-B24B-2DF10F0B5DFF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663D6A4-BF79-C845-BB61-5610FEC81CED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b="1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7165267-E08D-1A46-BF4E-C60B27C0EDE6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AA5B6FA9-6B55-894A-A245-943237C4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82F48449-CD5B-9C4B-B8E8-F075D70C9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xmlns="" id="{124E6AFE-9C3B-7A4B-BEAC-675DD3792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74E5113-A9FF-E646-9DBA-1D5572988058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xmlns="" id="{8CB2BA4C-C7DB-3C41-B466-729AA8D4ECC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28B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0B955C59-5E98-0541-B6A4-B40A50686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28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xmlns="" id="{40C1F764-CB8B-8040-933B-4957ECDA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B307775-CD02-A148-9E21-D2678B25B00A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330 368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xmlns="" id="{E7DF036C-21C9-6447-9CAB-E1B0F5D69310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1F373F7D-F0D0-6C48-8563-3404A0989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pic>
        <p:nvPicPr>
          <p:cNvPr id="2050" name="Picture 2" descr="C:\Users\User\Desktop\tyva_image_middle_1175_28_823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17004"/>
            <a:ext cx="359321" cy="3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87" y="2151568"/>
            <a:ext cx="3257236" cy="205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14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95462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Изменения</a:t>
            </a:r>
            <a:endParaRPr lang="ru-RU" dirty="0">
              <a:solidFill>
                <a:srgbClr val="5050EB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Тыва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E8DB3F-0B1F-C742-A6EE-55BEDF3EE207}"/>
              </a:ext>
            </a:extLst>
          </p:cNvPr>
          <p:cNvSpPr/>
          <p:nvPr/>
        </p:nvSpPr>
        <p:spPr>
          <a:xfrm>
            <a:off x="0" y="1197691"/>
            <a:ext cx="372642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</a:p>
          <a:p>
            <a:pPr algn="ctr"/>
            <a:r>
              <a:rPr lang="ru-RU" sz="2000" b="1" i="1" u="sng" dirty="0" smtClean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Кабинет участкового терапевта</a:t>
            </a:r>
            <a:endParaRPr lang="ru-RU" sz="2000" i="1" u="sng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9AA375-5002-D94A-A183-21F0A094669D}"/>
              </a:ext>
            </a:extLst>
          </p:cNvPr>
          <p:cNvSpPr/>
          <p:nvPr/>
        </p:nvSpPr>
        <p:spPr>
          <a:xfrm>
            <a:off x="3205316" y="1217356"/>
            <a:ext cx="40831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</a:p>
          <a:p>
            <a:pPr algn="ctr"/>
            <a:r>
              <a:rPr lang="ru-RU" sz="20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u="sng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Кабинет хронической сердечной недостаточности</a:t>
            </a:r>
            <a:endParaRPr lang="ru-RU" i="1" u="sng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C981512-973A-ED47-9E4C-D061C43474BC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xmlns="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18.01.2023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C:\Users\User\Desktop\tyva_image_middle_1175_28_82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17" y="318578"/>
            <a:ext cx="376639" cy="3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5A9AA375-5002-D94A-A183-21F0A094669D}"/>
              </a:ext>
            </a:extLst>
          </p:cNvPr>
          <p:cNvSpPr/>
          <p:nvPr/>
        </p:nvSpPr>
        <p:spPr>
          <a:xfrm>
            <a:off x="6764591" y="1197691"/>
            <a:ext cx="38876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</a:p>
          <a:p>
            <a:pPr algn="ctr"/>
            <a:r>
              <a:rPr lang="ru-RU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u="sng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Кабинет вторичной профилактики и высокого риска</a:t>
            </a:r>
            <a:endParaRPr lang="ru-RU" i="1" u="sng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05" y="2353469"/>
            <a:ext cx="2489989" cy="331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20230119_1053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72" y="2309513"/>
            <a:ext cx="2482325" cy="33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004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0" y="2353469"/>
            <a:ext cx="2673960" cy="32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5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23797"/>
            <a:ext cx="2676495" cy="738664"/>
          </a:xfrm>
        </p:spPr>
        <p:txBody>
          <a:bodyPr/>
          <a:lstStyle/>
          <a:p>
            <a:pPr marL="0" algn="ctr"/>
            <a:r>
              <a:rPr lang="ru-RU" b="0" i="1" u="sng" dirty="0" smtClean="0">
                <a:solidFill>
                  <a:srgbClr val="28B5FF"/>
                </a:solidFill>
              </a:rPr>
              <a:t>Кабинет хронической сердечной недостаточности (ХСН)</a:t>
            </a:r>
            <a:endParaRPr lang="x-none" b="0" i="1" u="sng" dirty="0">
              <a:solidFill>
                <a:srgbClr val="28B5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Тыва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  <a:endParaRPr lang="ru-RU" sz="1100" b="1" dirty="0">
              <a:solidFill>
                <a:srgbClr val="28B5FF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3144D7F-25ED-2A4F-9BEF-B1C8CF9F7962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6636772" y="967285"/>
            <a:ext cx="29083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Открытие кабинета хронической сердечной недостаточности (ХСН)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5152C74-7D13-D145-9B31-46D71397C52F}"/>
              </a:ext>
            </a:extLst>
          </p:cNvPr>
          <p:cNvSpPr>
            <a:spLocks noChangeAspect="1"/>
          </p:cNvSpPr>
          <p:nvPr/>
        </p:nvSpPr>
        <p:spPr>
          <a:xfrm>
            <a:off x="5182204" y="4837622"/>
            <a:ext cx="4610723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сентября 2022г. Состоялось открытие после капитального ремонта корпуса Консультативно-диагностической поликлиники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Ресбольницы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№ 1.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Данное мероприятие посетили Глава Республики Тыва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Ховалыг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В.Т. и министр здравоохранения Югай А.К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xmlns="" id="{0CD1FC28-4E8A-4E6E-9A55-F611BBB35C57}"/>
              </a:ext>
            </a:extLst>
          </p:cNvPr>
          <p:cNvSpPr>
            <a:spLocks noChangeAspect="1"/>
          </p:cNvSpPr>
          <p:nvPr/>
        </p:nvSpPr>
        <p:spPr>
          <a:xfrm>
            <a:off x="935385" y="1541880"/>
            <a:ext cx="3734938" cy="2708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Открытие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кабинета стало возможно после ввода в эксплуатацию здания поликлиники после капитального ремонта по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региональному проекту «Модернизации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первичного звена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здравоохранения». Очные приемы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больных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проводят 2 врача-кардиолога. Осуществляется телемедицинское консультирование пациентов с ХСН, проживающих в отдаленных районах, с дистанционным мониторингом  состояние здоровья пациента. 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Создан регистр пациентов с ХСН в подсистеме ВИМИС «Сердечно-сосудистые заболевания». 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По данным ТФ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ОМС численность пациентов, страдающих хроническими заболеваниями сердечно-сосудистой системы, находящихся на диспансерном наблюдении в медицинских организациях республики составляет 12 573 человек.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xmlns="" id="{FAB52B42-11C0-47A5-8F47-103A3CCCFB7A}"/>
              </a:ext>
            </a:extLst>
          </p:cNvPr>
          <p:cNvSpPr>
            <a:spLocks noChangeAspect="1"/>
          </p:cNvSpPr>
          <p:nvPr/>
        </p:nvSpPr>
        <p:spPr>
          <a:xfrm>
            <a:off x="935384" y="4375957"/>
            <a:ext cx="370062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Приказом Минздрава Республики Тыва от 30.06.2022 г. № 881пр/22 «О передаче штатных единиц» обеспечена деятельность кабинета ХСН 2 врачами-кардиологами и 2 медицинс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кими сестрами. 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Кабинет вторичной профилактики и высокого риска обеспечен врачом-терапевтом и 2 медицинскими сестрами.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апитальный ремонт осуществлен на сумму 44 645 тыс. руб.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C:\Users\User\Desktop\tyva_image_middle_1175_28_82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09" y="313127"/>
            <a:ext cx="381547" cy="3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05" y="1541880"/>
            <a:ext cx="4610724" cy="307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78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58612</TotalTime>
  <Words>298</Words>
  <Application>Microsoft Office PowerPoint</Application>
  <PresentationFormat>Произвольный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Пользователь Windows</cp:lastModifiedBy>
  <cp:revision>3948</cp:revision>
  <cp:lastPrinted>2023-01-13T10:40:57Z</cp:lastPrinted>
  <dcterms:created xsi:type="dcterms:W3CDTF">2021-02-15T16:51:07Z</dcterms:created>
  <dcterms:modified xsi:type="dcterms:W3CDTF">2023-01-19T08:55:11Z</dcterms:modified>
</cp:coreProperties>
</file>