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7.xml" ContentType="application/vnd.ms-office.chartstyle+xml"/>
  <Override PartName="/ppt/charts/colors17.xml" ContentType="application/vnd.ms-office.chartcolorstyle+xml"/>
  <Override PartName="/ppt/charts/style18.xml" ContentType="application/vnd.ms-office.chartstyle+xml"/>
  <Override PartName="/ppt/charts/colors1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5" r:id="rId2"/>
  </p:sldMasterIdLst>
  <p:notesMasterIdLst>
    <p:notesMasterId r:id="rId13"/>
  </p:notesMasterIdLst>
  <p:sldIdLst>
    <p:sldId id="256" r:id="rId3"/>
    <p:sldId id="436" r:id="rId4"/>
    <p:sldId id="441" r:id="rId5"/>
    <p:sldId id="437" r:id="rId6"/>
    <p:sldId id="438" r:id="rId7"/>
    <p:sldId id="435" r:id="rId8"/>
    <p:sldId id="432" r:id="rId9"/>
    <p:sldId id="433" r:id="rId10"/>
    <p:sldId id="434" r:id="rId11"/>
    <p:sldId id="367" r:id="rId1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="" xmlns:p15="http://schemas.microsoft.com/office/powerpoint/2012/main" userId="Пользователь" providerId="None"/>
      </p:ext>
    </p:extLst>
  </p:cmAuthor>
  <p:cmAuthor id="2" name="User" initials="U" lastIdx="2" clrIdx="1">
    <p:extLst>
      <p:ext uri="{19B8F6BF-5375-455C-9EA6-DF929625EA0E}">
        <p15:presenceInfo xmlns=""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EBE"/>
    <a:srgbClr val="0033CC"/>
    <a:srgbClr val="FF3300"/>
    <a:srgbClr val="0F50B9"/>
    <a:srgbClr val="3333FF"/>
    <a:srgbClr val="0066FF"/>
    <a:srgbClr val="4074C8"/>
    <a:srgbClr val="0DD2ED"/>
    <a:srgbClr val="FF9999"/>
    <a:srgbClr val="55A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171-4F52-8E30-F66D50C69243}"/>
              </c:ext>
            </c:extLst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171-4F52-8E30-F66D50C69243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6171-4F52-8E30-F66D50C69243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171-4F52-8E30-F66D50C69243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6171-4F52-8E30-F66D50C69243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171-4F52-8E30-F66D50C69243}"/>
              </c:ext>
            </c:extLst>
          </c:dPt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5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Монгун-Тайга</c:v>
                </c:pt>
                <c:pt idx="1">
                  <c:v>Пий-Хем</c:v>
                </c:pt>
                <c:pt idx="2">
                  <c:v>Пий-Хем</c:v>
                </c:pt>
                <c:pt idx="3">
                  <c:v>Танды</c:v>
                </c:pt>
                <c:pt idx="4">
                  <c:v>Кызыл-ЦАОП</c:v>
                </c:pt>
                <c:pt idx="5">
                  <c:v>Барун-Хем</c:v>
                </c:pt>
                <c:pt idx="6">
                  <c:v>Овюр</c:v>
                </c:pt>
                <c:pt idx="7">
                  <c:v>РТ</c:v>
                </c:pt>
                <c:pt idx="8">
                  <c:v>Улуг-Хем</c:v>
                </c:pt>
                <c:pt idx="9">
                  <c:v>Тес-Хем</c:v>
                </c:pt>
                <c:pt idx="10">
                  <c:v>Чаа-Хол</c:v>
                </c:pt>
                <c:pt idx="11">
                  <c:v>Чеди-Хол</c:v>
                </c:pt>
                <c:pt idx="12">
                  <c:v>Сут-Хол</c:v>
                </c:pt>
                <c:pt idx="13">
                  <c:v>Эрзин</c:v>
                </c:pt>
                <c:pt idx="14">
                  <c:v>Тере-Хол</c:v>
                </c:pt>
              </c:strCache>
            </c:strRef>
          </c:cat>
          <c:val>
            <c:numRef>
              <c:f>Лист1!$B$2:$B$16</c:f>
              <c:numCache>
                <c:formatCode>0%</c:formatCode>
                <c:ptCount val="15"/>
                <c:pt idx="0">
                  <c:v>0.66</c:v>
                </c:pt>
                <c:pt idx="1">
                  <c:v>0.62</c:v>
                </c:pt>
                <c:pt idx="2">
                  <c:v>0.62</c:v>
                </c:pt>
                <c:pt idx="3">
                  <c:v>0.62</c:v>
                </c:pt>
                <c:pt idx="4" formatCode="0.00%">
                  <c:v>0.60199999999999998</c:v>
                </c:pt>
                <c:pt idx="5">
                  <c:v>0.56000000000000005</c:v>
                </c:pt>
                <c:pt idx="6" formatCode="0.00%">
                  <c:v>0.55600000000000005</c:v>
                </c:pt>
                <c:pt idx="7" formatCode="0.00%">
                  <c:v>0.54</c:v>
                </c:pt>
                <c:pt idx="8" formatCode="0.00%">
                  <c:v>0.41699999999999998</c:v>
                </c:pt>
                <c:pt idx="9">
                  <c:v>0.25</c:v>
                </c:pt>
                <c:pt idx="10">
                  <c:v>0.25</c:v>
                </c:pt>
                <c:pt idx="11" formatCode="0.00%">
                  <c:v>0.222</c:v>
                </c:pt>
                <c:pt idx="12" formatCode="0.00%">
                  <c:v>0.16700000000000001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71-4F52-8E30-F66D50C69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6603264"/>
        <c:axId val="196613248"/>
      </c:barChart>
      <c:catAx>
        <c:axId val="196603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613248"/>
        <c:crosses val="autoZero"/>
        <c:auto val="1"/>
        <c:lblAlgn val="ctr"/>
        <c:lblOffset val="100"/>
        <c:noMultiLvlLbl val="0"/>
      </c:catAx>
      <c:valAx>
        <c:axId val="196613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60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328566581199053E-2"/>
          <c:y val="0.15290371858757421"/>
          <c:w val="0.50477515334292733"/>
          <c:h val="0.6800074060217280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12-46F2-BF78-1D28322078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12-46F2-BF78-1D28322078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12-46F2-BF78-1D28322078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C12-46F2-BF78-1D28322078A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C12-46F2-BF78-1D28322078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легкие</c:v>
                </c:pt>
                <c:pt idx="1">
                  <c:v>желудок</c:v>
                </c:pt>
                <c:pt idx="2">
                  <c:v>печень</c:v>
                </c:pt>
                <c:pt idx="3">
                  <c:v>поджелудочная железа</c:v>
                </c:pt>
                <c:pt idx="4">
                  <c:v>молочная железа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0.155</c:v>
                </c:pt>
                <c:pt idx="1">
                  <c:v>0.17499999999999999</c:v>
                </c:pt>
                <c:pt idx="2">
                  <c:v>7.5999999999999998E-2</c:v>
                </c:pt>
                <c:pt idx="3" formatCode="0%">
                  <c:v>7.0000000000000007E-2</c:v>
                </c:pt>
                <c:pt idx="4">
                  <c:v>7.5999999999999998E-2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07-419A-9F61-C876503CC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286679020036225"/>
          <c:y val="0.14198370055730847"/>
          <c:w val="0.34131040960297609"/>
          <c:h val="0.726972238834021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45A3CA83-CFF5-4706-BA0B-9BC78BA76B7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755078F-9439-43FF-9F9B-568CC5E8E6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8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2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47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199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512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56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798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840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91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25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624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27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840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078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856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6062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3780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71227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25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2985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1566-4B7D-439C-8FC1-9D15946AB5EC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1768-2A53-48D9-BB6A-41CF8CABA1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78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32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19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63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88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30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76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39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95B6E-5AD6-4539-90FE-4B59E5178D45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C4A5B8-A36B-4483-9295-5C4EB1021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56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svg"/><Relationship Id="rId11" Type="http://schemas.openxmlformats.org/officeDocument/2006/relationships/image" Target="../media/image61.svg"/><Relationship Id="rId5" Type="http://schemas.openxmlformats.org/officeDocument/2006/relationships/image" Target="../media/image8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5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5B4F8F75-EF74-4AB0-B584-2901D5AA0E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15" y="0"/>
            <a:ext cx="12252301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60BECB1-999A-4BCB-865A-5CBFF02D7830}"/>
              </a:ext>
            </a:extLst>
          </p:cNvPr>
          <p:cNvSpPr txBox="1"/>
          <p:nvPr/>
        </p:nvSpPr>
        <p:spPr>
          <a:xfrm>
            <a:off x="1806109" y="1974919"/>
            <a:ext cx="8828314" cy="3464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B5EB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предварительных итогах </a:t>
            </a:r>
            <a:endParaRPr lang="ru-RU" sz="2800" b="1" dirty="0" smtClean="0">
              <a:solidFill>
                <a:srgbClr val="0B5EBE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rgbClr val="0B5EB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 </a:t>
            </a:r>
            <a:r>
              <a:rPr lang="ru-RU" sz="2800" b="1" dirty="0" smtClean="0">
                <a:solidFill>
                  <a:srgbClr val="0B5EB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национальных проектов 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rgbClr val="0B5EB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«Здравоохранение» и «Демография»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rgbClr val="0B5EB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Министерства </a:t>
            </a:r>
            <a:r>
              <a:rPr lang="ru-RU" sz="2800" b="1" dirty="0">
                <a:solidFill>
                  <a:srgbClr val="0B5EB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здравоохранения Республики Тыва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B5EB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2800" b="1" dirty="0">
                <a:solidFill>
                  <a:srgbClr val="0B5EB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1 полугодие 2023 года</a:t>
            </a:r>
            <a:endParaRPr lang="ru-RU" sz="2800" dirty="0">
              <a:solidFill>
                <a:srgbClr val="0B5EBE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3399"/>
              </a:solidFill>
              <a:latin typeface="Montserrat Medium" panose="00000600000000000000" pitchFamily="2" charset="-52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EDD76761-BE1C-4D79-BB85-D3049C6EA101}"/>
              </a:ext>
            </a:extLst>
          </p:cNvPr>
          <p:cNvCxnSpPr>
            <a:cxnSpLocks/>
          </p:cNvCxnSpPr>
          <p:nvPr/>
        </p:nvCxnSpPr>
        <p:spPr>
          <a:xfrm>
            <a:off x="2098223" y="2212760"/>
            <a:ext cx="14796" cy="12162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568FB37-51B4-4152-9EF1-B4DDFA6183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9635" y="505442"/>
            <a:ext cx="1086094" cy="93784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B6A90A8-902B-4851-8DD2-8F7C9F5D33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4246" y="505442"/>
            <a:ext cx="984739" cy="86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24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56D77F2F-D693-4080-BBA0-E1861DD253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00" y="0"/>
            <a:ext cx="7665996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26995" y="5811715"/>
            <a:ext cx="863088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solidFill>
                  <a:srgbClr val="55A4FF"/>
                </a:solidFill>
                <a:latin typeface="Montserrat" panose="00000500000000000000" pitchFamily="2" charset="-52"/>
              </a:rPr>
              <a:t>Здравоохранение  |  Республика Тыва   |   2023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810079E-599B-4F1F-889D-E30C4E7E33E5}"/>
              </a:ext>
            </a:extLst>
          </p:cNvPr>
          <p:cNvSpPr/>
          <p:nvPr/>
        </p:nvSpPr>
        <p:spPr>
          <a:xfrm>
            <a:off x="2331189" y="3232921"/>
            <a:ext cx="7529625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003399"/>
                </a:solidFill>
                <a:latin typeface="Montserrat Medium" panose="00000600000000000000" pitchFamily="2" charset="-52"/>
              </a:rPr>
              <a:t>БЛАГОДАРИМ </a:t>
            </a:r>
            <a:r>
              <a:rPr lang="ru-RU" sz="3200" b="1" dirty="0">
                <a:solidFill>
                  <a:srgbClr val="003399"/>
                </a:solidFill>
                <a:latin typeface="Montserrat Medium" panose="00000600000000000000" pitchFamily="2" charset="-52"/>
              </a:rPr>
              <a:t>ЗА ВНИМАНИЕ!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0FAF778D-6047-4F72-80A8-E9BCD420B1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109359"/>
            <a:ext cx="741676" cy="6540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AA648EF-7682-4669-BD62-C6D5402212CD}"/>
              </a:ext>
            </a:extLst>
          </p:cNvPr>
          <p:cNvSpPr txBox="1"/>
          <p:nvPr/>
        </p:nvSpPr>
        <p:spPr>
          <a:xfrm>
            <a:off x="596437" y="81237"/>
            <a:ext cx="29554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>
              <a:defRPr sz="1862" b="0" i="0" u="none" strike="noStrike" kern="1200" spc="0" baseline="0">
                <a:solidFill>
                  <a:srgbClr val="003399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solidFill>
                  <a:srgbClr val="003399"/>
                </a:solidFill>
              </a:rPr>
              <a:t>ЗДРАВООХРАНЕНИЕ РЕСПУБЛИКИ ТЫВА</a:t>
            </a:r>
          </a:p>
        </p:txBody>
      </p:sp>
    </p:spTree>
    <p:extLst>
      <p:ext uri="{BB962C8B-B14F-4D97-AF65-F5344CB8AC3E}">
        <p14:creationId xmlns:p14="http://schemas.microsoft.com/office/powerpoint/2010/main" val="110163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FAF778D-6047-4F72-80A8-E9BCD420B1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109359"/>
            <a:ext cx="741676" cy="654069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7F6056B-B124-418C-B30C-4BDF9117280C}"/>
              </a:ext>
            </a:extLst>
          </p:cNvPr>
          <p:cNvSpPr/>
          <p:nvPr/>
        </p:nvSpPr>
        <p:spPr>
          <a:xfrm>
            <a:off x="915460" y="274612"/>
            <a:ext cx="8060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ПРОЕКТЫ «ЗДРАВООХРАНЕНИЕ»             </a:t>
            </a:r>
            <a:endParaRPr lang="ru-RU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3" name="Рисунок 82">
            <a:extLst>
              <a:ext uri="{FF2B5EF4-FFF2-40B4-BE49-F238E27FC236}">
                <a16:creationId xmlns="" xmlns:a16="http://schemas.microsoft.com/office/drawing/2014/main" id="{7568FB37-51B4-4152-9EF1-B4DDFA6183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5" y="179085"/>
            <a:ext cx="1086094" cy="817829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45110350-BBD6-44FD-ADA8-54CE45E67BC3}"/>
              </a:ext>
            </a:extLst>
          </p:cNvPr>
          <p:cNvSpPr txBox="1"/>
          <p:nvPr/>
        </p:nvSpPr>
        <p:spPr>
          <a:xfrm>
            <a:off x="2016370" y="736277"/>
            <a:ext cx="649738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400" b="1" dirty="0">
              <a:solidFill>
                <a:schemeClr val="accent5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2400" b="1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</a:t>
            </a:r>
            <a:r>
              <a:rPr lang="ru-RU" sz="2400" b="1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Борьба с онкологическими заболеваниями» </a:t>
            </a:r>
            <a:endParaRPr lang="ru-RU" sz="2400" b="1" dirty="0">
              <a:solidFill>
                <a:schemeClr val="accent5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7DFF886C-B3BC-4A3F-93AB-F38A180A75CF}"/>
              </a:ext>
            </a:extLst>
          </p:cNvPr>
          <p:cNvSpPr txBox="1"/>
          <p:nvPr/>
        </p:nvSpPr>
        <p:spPr>
          <a:xfrm>
            <a:off x="390792" y="1858398"/>
            <a:ext cx="2129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показателя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0E911703-2BB1-4B79-858B-ADE738851791}"/>
              </a:ext>
            </a:extLst>
          </p:cNvPr>
          <p:cNvSpPr txBox="1"/>
          <p:nvPr/>
        </p:nvSpPr>
        <p:spPr>
          <a:xfrm>
            <a:off x="284017" y="2334666"/>
            <a:ext cx="6290488" cy="4152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810260" algn="l"/>
              </a:tabLst>
            </a:pPr>
            <a:r>
              <a:rPr lang="ru-RU" sz="1800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«Одногодичная летальность больных со злокачественными новообразованиями». </a:t>
            </a:r>
            <a:r>
              <a:rPr lang="ru-RU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ru-RU" sz="1800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лан на 2023г. - 20,8; факт на июнь  - 24,9% (76 чел.), АППГ – снижение на 15,82% (июнь2022г-29,58%; 98 чел), </a:t>
            </a:r>
            <a:r>
              <a:rPr lang="ru-RU" sz="14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положительная тенденция </a:t>
            </a:r>
            <a:endParaRPr lang="ru-RU" sz="14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810260" algn="l"/>
              </a:tabLst>
            </a:pPr>
            <a:r>
              <a:rPr lang="ru-RU" sz="1800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«Доля злокачественных новообразований, выявленных на 1-2 стадиях»- план 2023г - 56,1% факт за июнь 2023 г. - 54% (142 чел.), АППГ - увеличение на 26,2% (июнь 2022 г.- 39,8%, 119 чел.  - </a:t>
            </a:r>
            <a:r>
              <a:rPr lang="ru-RU" sz="18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положительная тенденция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810260" algn="l"/>
              </a:tabLst>
            </a:pPr>
            <a:r>
              <a:rPr lang="ru-RU" sz="1800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«Удельный вес больных с злокачественными новообразованиями, состоящих на учете 5 лет – план  2023г. – 57,2; факт за июнь 2023г - 55,8; АППГ - повышение на 22,6% (июнь  2022 г.-45,5), </a:t>
            </a:r>
            <a:r>
              <a:rPr lang="ru-RU" sz="18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положительная тенденция </a:t>
            </a:r>
            <a:endParaRPr lang="ru-RU" sz="14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Стрелка: вправо 49">
            <a:extLst>
              <a:ext uri="{FF2B5EF4-FFF2-40B4-BE49-F238E27FC236}">
                <a16:creationId xmlns="" xmlns:a16="http://schemas.microsoft.com/office/drawing/2014/main" id="{4EFC4EB9-28B4-49F8-890C-C6D4A0B0F24B}"/>
              </a:ext>
            </a:extLst>
          </p:cNvPr>
          <p:cNvSpPr/>
          <p:nvPr/>
        </p:nvSpPr>
        <p:spPr>
          <a:xfrm>
            <a:off x="1879866" y="1822882"/>
            <a:ext cx="540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="" xmlns:a16="http://schemas.microsoft.com/office/drawing/2014/main" id="{1FE3B0F3-0B9B-4BC4-8550-B9AD6CD0E9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5158545"/>
              </p:ext>
            </p:extLst>
          </p:nvPr>
        </p:nvGraphicFramePr>
        <p:xfrm>
          <a:off x="6959708" y="2213452"/>
          <a:ext cx="4948275" cy="4585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7F7277C1-EB8E-4DFF-BED5-CDD71D3F138C}"/>
              </a:ext>
            </a:extLst>
          </p:cNvPr>
          <p:cNvSpPr txBox="1"/>
          <p:nvPr/>
        </p:nvSpPr>
        <p:spPr>
          <a:xfrm>
            <a:off x="8824769" y="1772811"/>
            <a:ext cx="2420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РАННЕЕ ВЫЯВЛЕНИЕ</a:t>
            </a:r>
          </a:p>
          <a:p>
            <a:pPr algn="ctr"/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от общего числа выявленных</a:t>
            </a:r>
          </a:p>
        </p:txBody>
      </p:sp>
    </p:spTree>
    <p:extLst>
      <p:ext uri="{BB962C8B-B14F-4D97-AF65-F5344CB8AC3E}">
        <p14:creationId xmlns:p14="http://schemas.microsoft.com/office/powerpoint/2010/main" val="2032985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FAF778D-6047-4F72-80A8-E9BCD420B1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109359"/>
            <a:ext cx="741676" cy="654069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7F6056B-B124-418C-B30C-4BDF9117280C}"/>
              </a:ext>
            </a:extLst>
          </p:cNvPr>
          <p:cNvSpPr/>
          <p:nvPr/>
        </p:nvSpPr>
        <p:spPr>
          <a:xfrm>
            <a:off x="915460" y="274612"/>
            <a:ext cx="8060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ПРОЕКТЫ «ЗДРАВООХРАНЕНИЕ»             </a:t>
            </a:r>
            <a:endParaRPr lang="ru-RU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3" name="Рисунок 82">
            <a:extLst>
              <a:ext uri="{FF2B5EF4-FFF2-40B4-BE49-F238E27FC236}">
                <a16:creationId xmlns="" xmlns:a16="http://schemas.microsoft.com/office/drawing/2014/main" id="{7568FB37-51B4-4152-9EF1-B4DDFA6183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337" y="231710"/>
            <a:ext cx="1086094" cy="8178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1B5DAAA-2364-4461-8FE7-5544293C6EF6}"/>
              </a:ext>
            </a:extLst>
          </p:cNvPr>
          <p:cNvSpPr txBox="1"/>
          <p:nvPr/>
        </p:nvSpPr>
        <p:spPr>
          <a:xfrm>
            <a:off x="759494" y="2064568"/>
            <a:ext cx="68632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>
                <a:solidFill>
                  <a:schemeClr val="accent5">
                    <a:lumMod val="75000"/>
                  </a:schemeClr>
                </a:solidFill>
              </a:rPr>
              <a:t>ОСНАЩЕНИЕ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ЦАОП – аппараты эндоскоп, МРТ, КТ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диагностики рака желудка на ранних стадиях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РЕСОНКОДИСПАНСЕР – 31 ед. цифровой медтехники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ПЕРВИЧНОЕ ЗВЕНО – 24 эндоскопа, 10 – РГ, 1 – ФГ, 11 – УЗИ.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C870AC4-0A33-4E94-9FB1-E6356158F0BD}"/>
              </a:ext>
            </a:extLst>
          </p:cNvPr>
          <p:cNvSpPr txBox="1"/>
          <p:nvPr/>
        </p:nvSpPr>
        <p:spPr>
          <a:xfrm>
            <a:off x="853686" y="3822044"/>
            <a:ext cx="73824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ПРИЧИНЫ поздней диагностики: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низкая онконастрорженность на первичном звене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недостаточное количество биопсийных исследований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слабая оргметодработа РОД с главными внештатными врачами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              по пульмонологии и гастроэнтерологии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C4D522C2-AC20-4363-8A70-1F68A38CBA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563596"/>
              </p:ext>
            </p:extLst>
          </p:nvPr>
        </p:nvGraphicFramePr>
        <p:xfrm>
          <a:off x="7315201" y="1819583"/>
          <a:ext cx="4776186" cy="3479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16E5C61-C08B-42E9-8E94-7CEF076C03C1}"/>
              </a:ext>
            </a:extLst>
          </p:cNvPr>
          <p:cNvSpPr txBox="1"/>
          <p:nvPr/>
        </p:nvSpPr>
        <p:spPr>
          <a:xfrm>
            <a:off x="8194789" y="1741402"/>
            <a:ext cx="2885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СТРУКТУРА СМЕРТНОСТИ</a:t>
            </a:r>
          </a:p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 причинам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FFE618EB-3A76-4441-9FDE-C9CA682EAFD7}"/>
              </a:ext>
            </a:extLst>
          </p:cNvPr>
          <p:cNvSpPr txBox="1"/>
          <p:nvPr/>
        </p:nvSpPr>
        <p:spPr>
          <a:xfrm>
            <a:off x="1512277" y="890954"/>
            <a:ext cx="67238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«Борьба с онкологическими заболеваниями» </a:t>
            </a:r>
            <a:endParaRPr lang="ru-RU" sz="2400" b="1" dirty="0">
              <a:solidFill>
                <a:schemeClr val="accent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C7D8313-342F-452B-B369-335AE54B0E4E}"/>
              </a:ext>
            </a:extLst>
          </p:cNvPr>
          <p:cNvSpPr txBox="1"/>
          <p:nvPr/>
        </p:nvSpPr>
        <p:spPr>
          <a:xfrm>
            <a:off x="915460" y="5343723"/>
            <a:ext cx="101645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АУДИТ качества медпомощи:</a:t>
            </a:r>
          </a:p>
          <a:p>
            <a:pPr lvl="1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	НМИЦ онкологии им. Н.Н. Блохина рекомендовано увеличить количество 	эндоскопических 	исследований со взятием биопсийного материала в ЦАОП до 20% исследований, 	обследовать 90% населения Кызыла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3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FAF778D-6047-4F72-80A8-E9BCD420B1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109359"/>
            <a:ext cx="741676" cy="654069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7F6056B-B124-418C-B30C-4BDF9117280C}"/>
              </a:ext>
            </a:extLst>
          </p:cNvPr>
          <p:cNvSpPr/>
          <p:nvPr/>
        </p:nvSpPr>
        <p:spPr>
          <a:xfrm>
            <a:off x="915460" y="274612"/>
            <a:ext cx="8060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ПРОЕКТЫ «ЗДРАВООХРАНЕНИЕ»             </a:t>
            </a:r>
            <a:endParaRPr lang="ru-RU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2E224F4D-7869-4F8C-B942-F12CDCA0B841}"/>
              </a:ext>
            </a:extLst>
          </p:cNvPr>
          <p:cNvSpPr txBox="1"/>
          <p:nvPr/>
        </p:nvSpPr>
        <p:spPr>
          <a:xfrm>
            <a:off x="2391730" y="763428"/>
            <a:ext cx="79545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«Обеспечение медицинских организаций системы здравоохранения квалифицированными кадрами» </a:t>
            </a:r>
            <a:endParaRPr lang="ru-RU" sz="2400" b="1" dirty="0">
              <a:solidFill>
                <a:schemeClr val="accent5"/>
              </a:solidFill>
            </a:endParaRPr>
          </a:p>
        </p:txBody>
      </p:sp>
      <p:pic>
        <p:nvPicPr>
          <p:cNvPr id="83" name="Рисунок 82">
            <a:extLst>
              <a:ext uri="{FF2B5EF4-FFF2-40B4-BE49-F238E27FC236}">
                <a16:creationId xmlns="" xmlns:a16="http://schemas.microsoft.com/office/drawing/2014/main" id="{7568FB37-51B4-4152-9EF1-B4DDFA6183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5" y="179085"/>
            <a:ext cx="1086094" cy="81782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EAD1EDDE-BE28-48F2-A842-7AF0E8500952}"/>
              </a:ext>
            </a:extLst>
          </p:cNvPr>
          <p:cNvSpPr txBox="1"/>
          <p:nvPr/>
        </p:nvSpPr>
        <p:spPr>
          <a:xfrm>
            <a:off x="789773" y="1643068"/>
            <a:ext cx="16731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 показателей </a:t>
            </a:r>
          </a:p>
          <a:p>
            <a:r>
              <a:rPr lang="ru-RU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результат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0E911703-2BB1-4B79-858B-ADE738851791}"/>
              </a:ext>
            </a:extLst>
          </p:cNvPr>
          <p:cNvSpPr txBox="1"/>
          <p:nvPr/>
        </p:nvSpPr>
        <p:spPr>
          <a:xfrm>
            <a:off x="372862" y="2358885"/>
            <a:ext cx="11393698" cy="3980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обеспеченность врачами. П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лан 2023 г.–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53,0.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10 тыс. нас., 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факт на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01.07.2023 г.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x-none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47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,7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ru-RU" sz="17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обеспеченность специалистами узкого профиля. План 2023г. -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17,8 чел.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10 тыс. нас.; факт на 01.07.2023 -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11,6;</a:t>
            </a:r>
            <a:endParaRPr lang="ru-RU" sz="17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обеспеченность специалистами скорой медпомощи. План 2023 г. -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9,2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10 тыс. нас.; факт на 01.07.2023 -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7,6</a:t>
            </a:r>
            <a:endParaRPr lang="ru-RU" sz="17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обеспеченность средними медработниками. П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лан 2023 г.–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151,3 чел.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10 тыс. нас.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факт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01.07.2023 г.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131,8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</a:t>
            </a:r>
            <a:endParaRPr lang="ru-RU" sz="17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укомплектованность МО, оказывающих медицинскую помощь в амбулаторных условиях врачами. П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лан 2023 г.–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95,7%,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факт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01.07.2023 г.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85,3%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;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ru-RU" sz="17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укомплектованность МО, оказывающих медицинскую помощь в амбулаторных условиях средними мед работниками, 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план 2023 г.–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100%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x-none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факт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01.07.2023 г.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88,6%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ru-RU" sz="17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укомплектованность ФАП, ВА медицинскими работниками. П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лан 2023 г.–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96,2%,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x-none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факт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01.07.2023 г.</a:t>
            </a:r>
            <a:r>
              <a:rPr lang="x-none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ru-RU" sz="17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89,6%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;</a:t>
            </a:r>
            <a:endParaRPr lang="ru-RU" sz="17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60220" algn="l"/>
              </a:tabLst>
            </a:pPr>
            <a:r>
              <a:rPr lang="ru-RU" sz="1700" b="1" spc="-5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результат:</a:t>
            </a:r>
            <a:r>
              <a:rPr lang="ru-RU" sz="1700" spc="-5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Увеличение численности средних медработников. план на 2023 г. – </a:t>
            </a:r>
            <a:r>
              <a:rPr lang="ru-RU" sz="1700" b="1" spc="-5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4,799 чел.</a:t>
            </a:r>
            <a:r>
              <a:rPr lang="ru-RU" sz="1700" spc="-5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700" b="1" spc="-5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факт </a:t>
            </a:r>
            <a:r>
              <a:rPr lang="ru-RU" sz="1700" spc="-5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01.07.2023 г. – </a:t>
            </a:r>
            <a:r>
              <a:rPr lang="ru-RU" sz="1700" b="1" spc="-5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4,440</a:t>
            </a:r>
            <a:r>
              <a:rPr lang="ru-RU" sz="1700" spc="-5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ru-RU" sz="17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="" xmlns:a16="http://schemas.microsoft.com/office/drawing/2014/main" id="{5E455744-87A6-4D0B-B793-F8D4B357314D}"/>
              </a:ext>
            </a:extLst>
          </p:cNvPr>
          <p:cNvSpPr/>
          <p:nvPr/>
        </p:nvSpPr>
        <p:spPr>
          <a:xfrm>
            <a:off x="2391730" y="1717699"/>
            <a:ext cx="540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42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FAF778D-6047-4F72-80A8-E9BCD420B1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109359"/>
            <a:ext cx="741676" cy="654069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7F6056B-B124-418C-B30C-4BDF9117280C}"/>
              </a:ext>
            </a:extLst>
          </p:cNvPr>
          <p:cNvSpPr/>
          <p:nvPr/>
        </p:nvSpPr>
        <p:spPr>
          <a:xfrm>
            <a:off x="915460" y="274612"/>
            <a:ext cx="8060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ПРОЕКТЫ «ЗДРАВООХРАНЕНИЕ»             </a:t>
            </a:r>
            <a:endParaRPr lang="ru-RU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3" name="Рисунок 82">
            <a:extLst>
              <a:ext uri="{FF2B5EF4-FFF2-40B4-BE49-F238E27FC236}">
                <a16:creationId xmlns="" xmlns:a16="http://schemas.microsoft.com/office/drawing/2014/main" id="{7568FB37-51B4-4152-9EF1-B4DDFA6183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5" y="179085"/>
            <a:ext cx="1086094" cy="81782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6AB8322C-1750-44B7-A6E8-7CCD32926B5B}"/>
              </a:ext>
            </a:extLst>
          </p:cNvPr>
          <p:cNvSpPr txBox="1"/>
          <p:nvPr/>
        </p:nvSpPr>
        <p:spPr>
          <a:xfrm>
            <a:off x="2836985" y="736278"/>
            <a:ext cx="8929575" cy="848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10260" algn="l"/>
              </a:tabLst>
            </a:pPr>
            <a:r>
              <a:rPr lang="ru-RU" sz="2200" b="1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«Развитие детского здравоохранения, включая создание современной инфраструктуры оказания медицинской помощи детям» </a:t>
            </a:r>
            <a:endParaRPr lang="ru-RU" sz="2200" b="1" dirty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C64371CB-1D32-4110-91C7-360F918CF599}"/>
              </a:ext>
            </a:extLst>
          </p:cNvPr>
          <p:cNvSpPr txBox="1"/>
          <p:nvPr/>
        </p:nvSpPr>
        <p:spPr>
          <a:xfrm>
            <a:off x="915460" y="1664887"/>
            <a:ext cx="2129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показателя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0E911703-2BB1-4B79-858B-ADE738851791}"/>
              </a:ext>
            </a:extLst>
          </p:cNvPr>
          <p:cNvSpPr txBox="1"/>
          <p:nvPr/>
        </p:nvSpPr>
        <p:spPr>
          <a:xfrm>
            <a:off x="372862" y="2550515"/>
            <a:ext cx="11393698" cy="1732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младенческая смертность. План в 2023 г. –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6,3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промилле,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факт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01.07.2023 </a:t>
            </a:r>
            <a:r>
              <a:rPr lang="x-none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7,3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ru-RU" sz="18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смертность детей 0-4 года на 1000 родившихся живыми, план 2023 г. –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10,5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факт на 01.07.2023 </a:t>
            </a:r>
            <a:r>
              <a:rPr lang="x-none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10,8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ru-RU" sz="18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760220" algn="l"/>
              </a:tabLs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смертность детей 0-17 лет на 100 000 детей соответствующего возраста (число случаев на 100 тыс.),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760220" algn="l"/>
              </a:tabLst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			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план 2023 г. –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85,0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факт на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01.07.2023 г.</a:t>
            </a:r>
            <a:r>
              <a:rPr lang="x-none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92,9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ru-RU" sz="18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Стрелка: вправо 48">
            <a:extLst>
              <a:ext uri="{FF2B5EF4-FFF2-40B4-BE49-F238E27FC236}">
                <a16:creationId xmlns="" xmlns:a16="http://schemas.microsoft.com/office/drawing/2014/main" id="{15602496-86FB-4180-971B-C3393EF7AAE9}"/>
              </a:ext>
            </a:extLst>
          </p:cNvPr>
          <p:cNvSpPr/>
          <p:nvPr/>
        </p:nvSpPr>
        <p:spPr>
          <a:xfrm>
            <a:off x="2391730" y="1636517"/>
            <a:ext cx="540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4C10E96D-1999-41D0-9D3B-6F4E57309EB6}"/>
              </a:ext>
            </a:extLst>
          </p:cNvPr>
          <p:cNvSpPr txBox="1"/>
          <p:nvPr/>
        </p:nvSpPr>
        <p:spPr>
          <a:xfrm>
            <a:off x="456114" y="4434749"/>
            <a:ext cx="10164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АУДИТ качества медпомощи: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НМИЦ акушерства, гинекологии и перинатологии им. В.И. Кулакова,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Санкт-Петербургского государственного медицинского педиатрического университета.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НМИЦ психиатрии им. Сербского.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5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FAF778D-6047-4F72-80A8-E9BCD420B1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109359"/>
            <a:ext cx="741676" cy="654069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7F6056B-B124-418C-B30C-4BDF9117280C}"/>
              </a:ext>
            </a:extLst>
          </p:cNvPr>
          <p:cNvSpPr/>
          <p:nvPr/>
        </p:nvSpPr>
        <p:spPr>
          <a:xfrm>
            <a:off x="980775" y="274614"/>
            <a:ext cx="5628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ИНФОРМАТИЗАЦИЯ ЗДРАВООХРАНЕНИЯ</a:t>
            </a:r>
            <a:endParaRPr lang="ru-RU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A8136855-3B18-4BBA-8121-5FE072717F5F}"/>
              </a:ext>
            </a:extLst>
          </p:cNvPr>
          <p:cNvSpPr txBox="1"/>
          <p:nvPr/>
        </p:nvSpPr>
        <p:spPr>
          <a:xfrm>
            <a:off x="609937" y="2436697"/>
            <a:ext cx="1103872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Причина рисков - слабая исполнительской дисциплины и слабый контроль со стороны руководителей</a:t>
            </a:r>
            <a:endParaRPr lang="ru-RU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C16ABBF-4C76-4B32-BC41-6D1C96539E5A}"/>
              </a:ext>
            </a:extLst>
          </p:cNvPr>
          <p:cNvSpPr txBox="1"/>
          <p:nvPr/>
        </p:nvSpPr>
        <p:spPr>
          <a:xfrm>
            <a:off x="609937" y="2924928"/>
            <a:ext cx="10653291" cy="3391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Доля записей на прием к врачу, совершенных гражданами дистанционно – 23%, при плане – 56%;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НАИБОЛЕЕ НИЗКИЕ ПОКАЗАТЕЛИ у следующих ЦКБ: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Монгун-Тайгинской - 6,9%, Бай-Тайгинской - 8,4%, Тоджинской - 14,0%, Каа-Хемской - 14,2%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Доля случаев оказания медицинской помощи, по которым предоставлены электронные медицинские документы в подсистемы ЕГИСЗ – 14,4%, план – 80%.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НАИБОЛЕЕ НИЗКИЕ ПОКАЗАТЕЛИ у следующих МО: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Стомполиклиники - 0%, Тере-Хольской - 0,3%, Центра скорой медпомощи -0,8%, Тоджинской - 3,2%,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Пий-Хемской - 4,7%,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тра общественного здоровья - 5,6%, Чеди-Хольской - 6,1%, Тес-Хемской - 7,0% 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A3DECC2-CD21-4ADD-9429-69476481FFCC}"/>
              </a:ext>
            </a:extLst>
          </p:cNvPr>
          <p:cNvSpPr txBox="1"/>
          <p:nvPr/>
        </p:nvSpPr>
        <p:spPr>
          <a:xfrm>
            <a:off x="670637" y="1775292"/>
            <a:ext cx="2129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показателя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Стрелка: вправо 8">
            <a:extLst>
              <a:ext uri="{FF2B5EF4-FFF2-40B4-BE49-F238E27FC236}">
                <a16:creationId xmlns="" xmlns:a16="http://schemas.microsoft.com/office/drawing/2014/main" id="{DB18E87D-5419-4DAE-8A6D-6320602A70B7}"/>
              </a:ext>
            </a:extLst>
          </p:cNvPr>
          <p:cNvSpPr/>
          <p:nvPr/>
        </p:nvSpPr>
        <p:spPr>
          <a:xfrm>
            <a:off x="2259818" y="1703896"/>
            <a:ext cx="540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848D209-628F-4B83-9E18-6154C3C6E80B}"/>
              </a:ext>
            </a:extLst>
          </p:cNvPr>
          <p:cNvSpPr txBox="1"/>
          <p:nvPr/>
        </p:nvSpPr>
        <p:spPr>
          <a:xfrm>
            <a:off x="2799882" y="1544459"/>
            <a:ext cx="88268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«Создание единого цифрового контура в здравоохранении на основе ЕГИС в здравоохранении Республики Тыва»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568FB37-51B4-4152-9EF1-B4DDFA6183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465" y="327364"/>
            <a:ext cx="1086094" cy="81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28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FAF778D-6047-4F72-80A8-E9BCD420B1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109359"/>
            <a:ext cx="741676" cy="654069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7F6056B-B124-418C-B30C-4BDF9117280C}"/>
              </a:ext>
            </a:extLst>
          </p:cNvPr>
          <p:cNvSpPr/>
          <p:nvPr/>
        </p:nvSpPr>
        <p:spPr>
          <a:xfrm>
            <a:off x="915460" y="274612"/>
            <a:ext cx="10208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ПРОЕКТЫ «ЗДРАВООХРАНЕНИЕ»            и «ДЕМОГРАФИЯ» </a:t>
            </a:r>
            <a:endParaRPr lang="ru-RU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B2953CF7-84AA-494D-BB5E-7F653BED68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37" y="1346856"/>
            <a:ext cx="933521" cy="76812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B8DA0D60-AAA0-4196-88C0-6FA9FC627667}"/>
              </a:ext>
            </a:extLst>
          </p:cNvPr>
          <p:cNvSpPr txBox="1"/>
          <p:nvPr/>
        </p:nvSpPr>
        <p:spPr>
          <a:xfrm>
            <a:off x="1656521" y="1315420"/>
            <a:ext cx="47045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 21 передвижном медицинском комплексе проведено 504 выезда мобильных бригад и осмотрены 7699 сельских жителей</a:t>
            </a:r>
            <a:endParaRPr lang="ru-RU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7D2B4111-5B88-4D94-8C0B-595EEB085415}"/>
              </a:ext>
            </a:extLst>
          </p:cNvPr>
          <p:cNvSpPr txBox="1"/>
          <p:nvPr/>
        </p:nvSpPr>
        <p:spPr>
          <a:xfrm>
            <a:off x="239099" y="884050"/>
            <a:ext cx="78585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«Развитие системы оказания первичной медико-санитарной помощи»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2E224F4D-7869-4F8C-B942-F12CDCA0B841}"/>
              </a:ext>
            </a:extLst>
          </p:cNvPr>
          <p:cNvSpPr txBox="1"/>
          <p:nvPr/>
        </p:nvSpPr>
        <p:spPr>
          <a:xfrm>
            <a:off x="265043" y="223989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«Модернизация первичного звена здравоохранения» 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BDCF0107-540D-4980-83AC-0112C776DAF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42" y="2609223"/>
            <a:ext cx="1044110" cy="928591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B109AF17-E4E1-4A72-93E4-73566A70BA56}"/>
              </a:ext>
            </a:extLst>
          </p:cNvPr>
          <p:cNvSpPr txBox="1"/>
          <p:nvPr/>
        </p:nvSpPr>
        <p:spPr>
          <a:xfrm>
            <a:off x="1656521" y="2580148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МО первичного звена оснащены 68 единицами медицинского  оборудования. Расширились возможности сельского здравоохранения, активно проводится диспансеризация сельских жителей по месту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67CA0173-9C95-4411-90C8-5D809FCA2FE8}"/>
              </a:ext>
            </a:extLst>
          </p:cNvPr>
          <p:cNvSpPr txBox="1"/>
          <p:nvPr/>
        </p:nvSpPr>
        <p:spPr>
          <a:xfrm>
            <a:off x="410817" y="375140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«Борьба с сердечно-сосудистыми заболеваниями»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8" name="Рисунок 37" descr="Орган сердце со сплошной заливкой">
            <a:extLst>
              <a:ext uri="{FF2B5EF4-FFF2-40B4-BE49-F238E27FC236}">
                <a16:creationId xmlns="" xmlns:a16="http://schemas.microsoft.com/office/drawing/2014/main" id="{3051C005-FB6E-467B-B4B2-93F06BF6FC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4595" y="4120734"/>
            <a:ext cx="914400" cy="91440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55A90DF8-F4FE-4179-B744-B88C9CB8B571}"/>
              </a:ext>
            </a:extLst>
          </p:cNvPr>
          <p:cNvSpPr txBox="1"/>
          <p:nvPr/>
        </p:nvSpPr>
        <p:spPr>
          <a:xfrm>
            <a:off x="1656520" y="3994065"/>
            <a:ext cx="5870715" cy="1666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Снизилась на 39,7% доля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больничной летальности от острого инфаркта миокарда до 10,0% (2022 г. -16,6%).  Снизилась больничная летальность от острых нарушений мозгового кровообращения на 27,1% (2023г. -7,8%; 2022 г.-10,7%).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9DCE0C34-80D9-48A4-8399-626C8174587E}"/>
              </a:ext>
            </a:extLst>
          </p:cNvPr>
          <p:cNvSpPr txBox="1"/>
          <p:nvPr/>
        </p:nvSpPr>
        <p:spPr>
          <a:xfrm>
            <a:off x="456114" y="5504245"/>
            <a:ext cx="75429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Открытие  кардиохирургического отделения  позволило увеличить на 15,1% количество рентген эндоваскулярных вмешательств в лечебных целях (2023 г.-191; 2022 г. -166)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311C77BB-4BA5-4140-B335-30E771C71939}"/>
              </a:ext>
            </a:extLst>
          </p:cNvPr>
          <p:cNvSpPr txBox="1"/>
          <p:nvPr/>
        </p:nvSpPr>
        <p:spPr>
          <a:xfrm>
            <a:off x="457759" y="6379309"/>
            <a:ext cx="7235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87,5% из 1978 сердечников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обеспечены бесплатными лекарствами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F0DD1D9E-A5B7-455A-877E-EE6A147AC45E}"/>
              </a:ext>
            </a:extLst>
          </p:cNvPr>
          <p:cNvSpPr txBox="1"/>
          <p:nvPr/>
        </p:nvSpPr>
        <p:spPr>
          <a:xfrm>
            <a:off x="8812696" y="884050"/>
            <a:ext cx="25709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i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«Старшее поколение»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8" name="Рисунок 57">
            <a:extLst>
              <a:ext uri="{FF2B5EF4-FFF2-40B4-BE49-F238E27FC236}">
                <a16:creationId xmlns="" xmlns:a16="http://schemas.microsoft.com/office/drawing/2014/main" id="{DEC1230E-EEB1-4927-BE01-0BD01B49B3B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343" y="1325701"/>
            <a:ext cx="812585" cy="722823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1A1E02A8-214A-410A-BA98-B95DA5F93131}"/>
              </a:ext>
            </a:extLst>
          </p:cNvPr>
          <p:cNvSpPr txBox="1"/>
          <p:nvPr/>
        </p:nvSpPr>
        <p:spPr>
          <a:xfrm>
            <a:off x="8534063" y="1346856"/>
            <a:ext cx="36579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против пневмококковой инфекции </a:t>
            </a:r>
          </a:p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вакцинированы 30 граждан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129B3D94-4329-4BED-9B9D-BBA8CD1AA067}"/>
              </a:ext>
            </a:extLst>
          </p:cNvPr>
          <p:cNvSpPr txBox="1"/>
          <p:nvPr/>
        </p:nvSpPr>
        <p:spPr>
          <a:xfrm>
            <a:off x="7752521" y="2211680"/>
            <a:ext cx="43415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«</a:t>
            </a:r>
            <a:r>
              <a:rPr lang="ru-RU" sz="1800" b="1" i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Укрепление общественного здоровья»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4" name="Рисунок 1023" descr="Мускулистая рука со сплошной заливкой">
            <a:extLst>
              <a:ext uri="{FF2B5EF4-FFF2-40B4-BE49-F238E27FC236}">
                <a16:creationId xmlns="" xmlns:a16="http://schemas.microsoft.com/office/drawing/2014/main" id="{9E1B44D3-AD3D-47B7-B89D-2E6CBA7672E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91343" y="2580658"/>
            <a:ext cx="710535" cy="710535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E7029A0C-896D-42CB-8128-3E1FC3535F98}"/>
              </a:ext>
            </a:extLst>
          </p:cNvPr>
          <p:cNvSpPr txBox="1"/>
          <p:nvPr/>
        </p:nvSpPr>
        <p:spPr>
          <a:xfrm>
            <a:off x="8401878" y="2559502"/>
            <a:ext cx="3692152" cy="669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предусмотрено 2 млн. 391,4 тыс. р.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7 кожуунах республики среди 21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4F8EFFEE-BCFC-4369-951B-C3674B4E8B71}"/>
              </a:ext>
            </a:extLst>
          </p:cNvPr>
          <p:cNvSpPr txBox="1"/>
          <p:nvPr/>
        </p:nvSpPr>
        <p:spPr>
          <a:xfrm>
            <a:off x="7707223" y="3147327"/>
            <a:ext cx="4341509" cy="1029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трудового коллектива ЦКБ внедрены мероприятия корпоративной программы «ЗОЖ и позитив-успешный коллектив!». </a:t>
            </a:r>
            <a:endParaRPr lang="ru-RU" sz="18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E4A2A969-B844-4EFE-B50B-72DA891BC56C}"/>
              </a:ext>
            </a:extLst>
          </p:cNvPr>
          <p:cNvSpPr txBox="1"/>
          <p:nvPr/>
        </p:nvSpPr>
        <p:spPr>
          <a:xfrm>
            <a:off x="7792193" y="4186990"/>
            <a:ext cx="41480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i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«Финансовая поддержка семей при </a:t>
            </a:r>
          </a:p>
          <a:p>
            <a:r>
              <a:rPr lang="ru-RU" sz="1800" b="1" i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рождении детей»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30" name="Рисунок 1029" descr="Ползающий ребенок со сплошной заливкой">
            <a:extLst>
              <a:ext uri="{FF2B5EF4-FFF2-40B4-BE49-F238E27FC236}">
                <a16:creationId xmlns="" xmlns:a16="http://schemas.microsoft.com/office/drawing/2014/main" id="{87E6CE73-4C0B-4AF9-9DE9-4B2935B28A9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5286" y="4645694"/>
            <a:ext cx="914400" cy="914400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C74B672B-300D-4EC6-9932-891A4B0B8F18}"/>
              </a:ext>
            </a:extLst>
          </p:cNvPr>
          <p:cNvSpPr txBox="1"/>
          <p:nvPr/>
        </p:nvSpPr>
        <p:spPr>
          <a:xfrm>
            <a:off x="8759686" y="4747674"/>
            <a:ext cx="32890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на ЭКО направлены 146 </a:t>
            </a:r>
          </a:p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супружеских пар, оплачены за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9FD1E1F1-52A0-433F-8F74-FBFEB8673CBD}"/>
              </a:ext>
            </a:extLst>
          </p:cNvPr>
          <p:cNvSpPr txBox="1"/>
          <p:nvPr/>
        </p:nvSpPr>
        <p:spPr>
          <a:xfrm>
            <a:off x="7813578" y="5369872"/>
            <a:ext cx="41266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счет программы ОМС 83 (46,1%) случая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034" name="Прямая соединительная линия 1033">
            <a:extLst>
              <a:ext uri="{FF2B5EF4-FFF2-40B4-BE49-F238E27FC236}">
                <a16:creationId xmlns="" xmlns:a16="http://schemas.microsoft.com/office/drawing/2014/main" id="{20E9A858-C5DB-4506-BD6E-493D7D4E02A2}"/>
              </a:ext>
            </a:extLst>
          </p:cNvPr>
          <p:cNvCxnSpPr/>
          <p:nvPr/>
        </p:nvCxnSpPr>
        <p:spPr>
          <a:xfrm>
            <a:off x="7527235" y="1086678"/>
            <a:ext cx="164108" cy="490330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Рисунок 82">
            <a:extLst>
              <a:ext uri="{FF2B5EF4-FFF2-40B4-BE49-F238E27FC236}">
                <a16:creationId xmlns="" xmlns:a16="http://schemas.microsoft.com/office/drawing/2014/main" id="{7568FB37-51B4-4152-9EF1-B4DDFA61830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414" y="120642"/>
            <a:ext cx="1086094" cy="817829"/>
          </a:xfrm>
          <a:prstGeom prst="rect">
            <a:avLst/>
          </a:prstGeom>
        </p:spPr>
      </p:pic>
      <p:pic>
        <p:nvPicPr>
          <p:cNvPr id="1037" name="Рисунок 1036">
            <a:extLst>
              <a:ext uri="{FF2B5EF4-FFF2-40B4-BE49-F238E27FC236}">
                <a16:creationId xmlns="" xmlns:a16="http://schemas.microsoft.com/office/drawing/2014/main" id="{EB6A90A8-902B-4851-8DD2-8F7C9F5D33A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875" y="72417"/>
            <a:ext cx="1049334" cy="86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39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FAF778D-6047-4F72-80A8-E9BCD420B1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109359"/>
            <a:ext cx="741676" cy="654069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7F6056B-B124-418C-B30C-4BDF9117280C}"/>
              </a:ext>
            </a:extLst>
          </p:cNvPr>
          <p:cNvSpPr/>
          <p:nvPr/>
        </p:nvSpPr>
        <p:spPr>
          <a:xfrm>
            <a:off x="980775" y="274614"/>
            <a:ext cx="58702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ЛЬГОТНОЕ ЛЕКАРСТВЕННОЕ ОБЕСПЕЧЕНИЕ</a:t>
            </a:r>
            <a:endParaRPr lang="ru-RU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5184D9-875B-4124-9EEE-276999035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" y="962132"/>
            <a:ext cx="977348" cy="977348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E5E69972-B819-42C1-B0B9-894A942A83E9}"/>
              </a:ext>
            </a:extLst>
          </p:cNvPr>
          <p:cNvSpPr txBox="1"/>
          <p:nvPr/>
        </p:nvSpPr>
        <p:spPr>
          <a:xfrm>
            <a:off x="1469449" y="1215346"/>
            <a:ext cx="10230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сохраняют право на лекарственные препараты в натуральном виде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15096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человек, в том числе  </a:t>
            </a:r>
          </a:p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 счет республиканского бюджета -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26076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чел.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1AA81C22-5BAF-46AC-AC84-140B20F3B481}"/>
              </a:ext>
            </a:extLst>
          </p:cNvPr>
          <p:cNvSpPr txBox="1"/>
          <p:nvPr/>
        </p:nvSpPr>
        <p:spPr>
          <a:xfrm>
            <a:off x="492101" y="1874770"/>
            <a:ext cx="113553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закуплены медикаменты на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403,40 млн. рублей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в том числе из республиканского бюджета -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201,64 млн рублей.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4C7DD633-CDEB-4404-9759-7EF0BB6FD741}"/>
              </a:ext>
            </a:extLst>
          </p:cNvPr>
          <p:cNvSpPr txBox="1"/>
          <p:nvPr/>
        </p:nvSpPr>
        <p:spPr>
          <a:xfrm>
            <a:off x="492101" y="2312585"/>
            <a:ext cx="115938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выданы бесплатные медикаменты на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237,29 млн. рублей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в том числе за счет средств республиканского бюджета –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114,60 млн. рублей.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3EB244D1-E3CA-41A4-B00B-071BB216FBEA}"/>
              </a:ext>
            </a:extLst>
          </p:cNvPr>
          <p:cNvSpPr txBox="1"/>
          <p:nvPr/>
        </p:nvSpPr>
        <p:spPr>
          <a:xfrm>
            <a:off x="492101" y="2885255"/>
            <a:ext cx="11658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15883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31357CAE-E274-42A7-BC25-02523BBB8100}"/>
              </a:ext>
            </a:extLst>
          </p:cNvPr>
          <p:cNvSpPr txBox="1"/>
          <p:nvPr/>
        </p:nvSpPr>
        <p:spPr>
          <a:xfrm>
            <a:off x="492101" y="3162254"/>
            <a:ext cx="1060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человек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B3176B3C-E3EB-4FD8-8579-8045F532F283}"/>
              </a:ext>
            </a:extLst>
          </p:cNvPr>
          <p:cNvSpPr txBox="1"/>
          <p:nvPr/>
        </p:nvSpPr>
        <p:spPr>
          <a:xfrm>
            <a:off x="1363769" y="2893933"/>
            <a:ext cx="10483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Обеспечены бесплатными лекарствами,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том числе 9039 граждан регионального регистра, выписаны  и обслужены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59620 шт.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льготных рецептов.</a:t>
            </a:r>
            <a:endParaRPr lang="ru-RU" sz="18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1BFCAECB-D6F9-40F5-86F2-981195CDB82C}"/>
              </a:ext>
            </a:extLst>
          </p:cNvPr>
          <p:cNvSpPr txBox="1"/>
          <p:nvPr/>
        </p:nvSpPr>
        <p:spPr>
          <a:xfrm>
            <a:off x="509605" y="3465735"/>
            <a:ext cx="11337837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42,29млн. рублей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обеспечены лекарственными препаратами лица, страдающие редкими (орфанными) заболеваниями. 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9FC69196-97F6-4E64-98FC-DAF452AEA99A}"/>
              </a:ext>
            </a:extLst>
          </p:cNvPr>
          <p:cNvSpPr txBox="1"/>
          <p:nvPr/>
        </p:nvSpPr>
        <p:spPr>
          <a:xfrm>
            <a:off x="509606" y="4176442"/>
            <a:ext cx="113553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180 больных высокозатратными нозологиями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обеспечены лекарственными препаратами на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88,02 млн рублей.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6D61797A-9992-43DF-B52D-CA71B39831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28" y="4612527"/>
            <a:ext cx="1240741" cy="934278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27B1E258-B7F3-4B7E-8EA6-AF705A53E8EB}"/>
              </a:ext>
            </a:extLst>
          </p:cNvPr>
          <p:cNvSpPr txBox="1"/>
          <p:nvPr/>
        </p:nvSpPr>
        <p:spPr>
          <a:xfrm>
            <a:off x="1451945" y="4510854"/>
            <a:ext cx="10395497" cy="1409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рамках нацпроекта «Здравоохранение» по направлению «Борьба с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сердечно-сосудистыми заболеваниями» 1213 пациентов с сердечно-сосудистыми заболеваниями и сердечно-сосудистыми осложнениями высокого риска обеспечены лекарственными препаратами на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10,13 млн. рублей.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30AA68DE-8AF2-4531-8623-531E47382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1" y="5635497"/>
            <a:ext cx="1363374" cy="90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79497E13-704B-4398-8AD1-1131B017EAE7}"/>
              </a:ext>
            </a:extLst>
          </p:cNvPr>
          <p:cNvSpPr txBox="1"/>
          <p:nvPr/>
        </p:nvSpPr>
        <p:spPr>
          <a:xfrm>
            <a:off x="1469448" y="5635497"/>
            <a:ext cx="10377993" cy="1029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Фондом «Круг добра» по республике медицинская помощь оказывается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 детям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тяжелыми жизнеугрожающими и хроническими заболеваниями, в том числе редкими (орфанными) заболеваниями.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="" xmlns:a16="http://schemas.microsoft.com/office/drawing/2014/main" id="{47C6FBFB-E1A8-4E54-B637-BE5F40A15741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6851036" y="484983"/>
            <a:ext cx="4797625" cy="20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986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FAF778D-6047-4F72-80A8-E9BCD420B1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109359"/>
            <a:ext cx="741676" cy="654069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87F6056B-B124-418C-B30C-4BDF9117280C}"/>
              </a:ext>
            </a:extLst>
          </p:cNvPr>
          <p:cNvSpPr/>
          <p:nvPr/>
        </p:nvSpPr>
        <p:spPr>
          <a:xfrm>
            <a:off x="980775" y="274614"/>
            <a:ext cx="5628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ИНФОРМАТИЗАЦИЯ ЗДРАВООХРАНЕНИЯ</a:t>
            </a:r>
            <a:endParaRPr lang="ru-RU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="" xmlns:a16="http://schemas.microsoft.com/office/drawing/2014/main" id="{47C6FBFB-E1A8-4E54-B637-BE5F40A15741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6609624" y="484983"/>
            <a:ext cx="5039037" cy="20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716E721-979A-465B-A85A-DC73D9BFD3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99" y="928683"/>
            <a:ext cx="1337952" cy="111689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78DE8DA4-3E4E-48A7-A22A-100E9F1D3552}"/>
              </a:ext>
            </a:extLst>
          </p:cNvPr>
          <p:cNvSpPr txBox="1"/>
          <p:nvPr/>
        </p:nvSpPr>
        <p:spPr>
          <a:xfrm>
            <a:off x="1527215" y="1123877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 медицинской информационной системе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РМИАС17 подключены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более 1800 медицинских работников и работают в ЕГИС Республики Тыва.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ED49BDC8-9D1F-4485-98A0-69504B153AB1}"/>
              </a:ext>
            </a:extLst>
          </p:cNvPr>
          <p:cNvSpPr txBox="1"/>
          <p:nvPr/>
        </p:nvSpPr>
        <p:spPr>
          <a:xfrm>
            <a:off x="239099" y="2143902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Дорабатывается МИС для внедрения 37 новых видов структурированных медицинских документов. Введен функционал занесения историй болезни «Стационар».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DC4174AC-606B-43DF-A8ED-60B88CDC5277}"/>
              </a:ext>
            </a:extLst>
          </p:cNvPr>
          <p:cNvSpPr txBox="1"/>
          <p:nvPr/>
        </p:nvSpPr>
        <p:spPr>
          <a:xfrm>
            <a:off x="218334" y="3149272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На 310 967 человек или 92,2% жителей заведены электронные медицинские карты. </a:t>
            </a:r>
          </a:p>
          <a:p>
            <a:endParaRPr lang="ru-RU" sz="18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Электронная подпись имеется у каждого врача.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315495EE-8F07-491B-AAFE-0D7424ADEF63}"/>
              </a:ext>
            </a:extLst>
          </p:cNvPr>
          <p:cNvSpPr txBox="1"/>
          <p:nvPr/>
        </p:nvSpPr>
        <p:spPr>
          <a:xfrm>
            <a:off x="7918452" y="769431"/>
            <a:ext cx="3730209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Предварительная запись к врачу: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658ACF4-2713-4505-A0E7-43972797B426}"/>
              </a:ext>
            </a:extLst>
          </p:cNvPr>
          <p:cNvSpPr txBox="1"/>
          <p:nvPr/>
        </p:nvSpPr>
        <p:spPr>
          <a:xfrm>
            <a:off x="7777626" y="1161590"/>
            <a:ext cx="3928079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ЕПГУ – 104 505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="" xmlns:a16="http://schemas.microsoft.com/office/drawing/2014/main" id="{91EDB5E3-FC33-4EBC-B00C-9D35B3243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350" y="711127"/>
            <a:ext cx="669235" cy="66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="" xmlns:a16="http://schemas.microsoft.com/office/drawing/2014/main" id="{53B36732-E695-44DF-8EE5-E71C1821C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350" y="2367369"/>
            <a:ext cx="758687" cy="75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31D1C7CB-3A7E-41C7-B846-C7A5A46E1CDC}"/>
              </a:ext>
            </a:extLst>
          </p:cNvPr>
          <p:cNvSpPr txBox="1"/>
          <p:nvPr/>
        </p:nvSpPr>
        <p:spPr>
          <a:xfrm>
            <a:off x="7916995" y="2388619"/>
            <a:ext cx="37887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Оформлено более 35 тыс. </a:t>
            </a:r>
          </a:p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льготных рецептов на лекарства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EAD7E0AD-CFCC-44D3-9ADA-CBED71C1F564}"/>
              </a:ext>
            </a:extLst>
          </p:cNvPr>
          <p:cNvSpPr txBox="1"/>
          <p:nvPr/>
        </p:nvSpPr>
        <p:spPr>
          <a:xfrm>
            <a:off x="8095469" y="3099357"/>
            <a:ext cx="392807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Проведены 1002 телемедицинские </a:t>
            </a:r>
          </a:p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консультации  с НМИЦ: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Ресбольнице № 1 - 685,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Респсихбольнице - 5,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Детской больнице -74,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Реснаркодиспансере - 5,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Перинатальном центре - 150,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Ресонкодиспансере -143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E0F08FB5-9831-45BE-8307-293181A4102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350" y="3154331"/>
            <a:ext cx="883731" cy="1415772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A264EE94-C69C-4A34-A690-5CB4A6EA1811}"/>
              </a:ext>
            </a:extLst>
          </p:cNvPr>
          <p:cNvSpPr txBox="1"/>
          <p:nvPr/>
        </p:nvSpPr>
        <p:spPr>
          <a:xfrm>
            <a:off x="239099" y="4570103"/>
            <a:ext cx="7010119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Реализован формат «Врач-пациент» в системе «Сберздоровье»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с подключением 31 медорганизации. Проведена 281 телемедицинская к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онсультация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 кардиологии, детской кардиологии, неврологии, терапии, гинекологии, психологии, травматологии-ортопедии, дерматологии 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12986D3E-8E8B-48D6-980C-275AB7799413}"/>
              </a:ext>
            </a:extLst>
          </p:cNvPr>
          <p:cNvSpPr txBox="1"/>
          <p:nvPr/>
        </p:nvSpPr>
        <p:spPr>
          <a:xfrm>
            <a:off x="7059471" y="1450319"/>
            <a:ext cx="489343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Инфоматы, мобильное приложение – 2 285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E65C81E8-D9BA-498F-A5C3-BC305FF6FE79}"/>
              </a:ext>
            </a:extLst>
          </p:cNvPr>
          <p:cNvSpPr txBox="1"/>
          <p:nvPr/>
        </p:nvSpPr>
        <p:spPr>
          <a:xfrm>
            <a:off x="7059471" y="1766954"/>
            <a:ext cx="3928079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Сall-центры – 88 984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90D68C56-67E6-4AAA-BCAB-8DEE96F9CEED}"/>
              </a:ext>
            </a:extLst>
          </p:cNvPr>
          <p:cNvSpPr txBox="1"/>
          <p:nvPr/>
        </p:nvSpPr>
        <p:spPr>
          <a:xfrm>
            <a:off x="7059471" y="2044779"/>
            <a:ext cx="3928079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МИС – 79 730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585287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6107</TotalTime>
  <Words>1256</Words>
  <Application>Microsoft Office PowerPoint</Application>
  <PresentationFormat>Произвольный</PresentationFormat>
  <Paragraphs>131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1_Тема Office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 Windows</cp:lastModifiedBy>
  <cp:revision>680</cp:revision>
  <cp:lastPrinted>2023-07-12T07:15:09Z</cp:lastPrinted>
  <dcterms:created xsi:type="dcterms:W3CDTF">2019-05-05T08:04:29Z</dcterms:created>
  <dcterms:modified xsi:type="dcterms:W3CDTF">2023-09-25T07:42:14Z</dcterms:modified>
</cp:coreProperties>
</file>