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313" r:id="rId3"/>
    <p:sldId id="302" r:id="rId4"/>
    <p:sldId id="300" r:id="rId5"/>
    <p:sldId id="274" r:id="rId6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124A"/>
    <a:srgbClr val="D3423F"/>
    <a:srgbClr val="5050EB"/>
    <a:srgbClr val="18478F"/>
    <a:srgbClr val="FFC700"/>
    <a:srgbClr val="F85381"/>
    <a:srgbClr val="C33D3A"/>
    <a:srgbClr val="C23D3A"/>
    <a:srgbClr val="AF3633"/>
    <a:srgbClr val="834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0" y="-5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740506633918466"/>
          <c:y val="7.9272158287906319E-2"/>
          <c:w val="0.73730441378313949"/>
          <c:h val="0.41188552392489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425289641825076E-2"/>
                  <c:y val="-3.14415505754088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39-455D-BF7A-0084B78603BD}"/>
                </c:ext>
              </c:extLst>
            </c:dLbl>
            <c:dLbl>
              <c:idx val="1"/>
              <c:layout>
                <c:manualLayout>
                  <c:x val="-1.5151515151515157E-2"/>
                  <c:y val="7.6923076923076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39-455D-BF7A-0084B78603BD}"/>
                </c:ext>
              </c:extLst>
            </c:dLbl>
            <c:dLbl>
              <c:idx val="3"/>
              <c:layout>
                <c:manualLayout>
                  <c:x val="-2.8619528619528566E-2"/>
                  <c:y val="1.0256410256410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39-455D-BF7A-0084B78603BD}"/>
                </c:ext>
              </c:extLst>
            </c:dLbl>
            <c:dLbl>
              <c:idx val="4"/>
              <c:layout>
                <c:manualLayout>
                  <c:x val="-1.5151515151515157E-2"/>
                  <c:y val="5.128205128205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39-455D-BF7A-0084B78603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</c:v>
                </c:pt>
                <c:pt idx="1">
                  <c:v>за пределами страхования</c:v>
                </c:pt>
                <c:pt idx="2">
                  <c:v>через страховую МО</c:v>
                </c:pt>
                <c:pt idx="3">
                  <c:v>из ФБ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7672.4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C39-455D-BF7A-0084B78603B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</c:v>
                </c:pt>
                <c:pt idx="1">
                  <c:v>за пределами страхования</c:v>
                </c:pt>
                <c:pt idx="2">
                  <c:v>через страховую МО</c:v>
                </c:pt>
                <c:pt idx="3">
                  <c:v>из ФБ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7649.1</c:v>
                </c:pt>
                <c:pt idx="1">
                  <c:v>199.9</c:v>
                </c:pt>
                <c:pt idx="2">
                  <c:v>7449.2</c:v>
                </c:pt>
                <c:pt idx="3">
                  <c:v>23.2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60-4B62-9F78-61C6A82F2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983552"/>
        <c:axId val="184985088"/>
      </c:barChart>
      <c:catAx>
        <c:axId val="184983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1200000"/>
          <a:lstStyle/>
          <a:p>
            <a:pPr>
              <a:defRPr sz="1400" b="0">
                <a:solidFill>
                  <a:srgbClr val="002060"/>
                </a:solidFill>
              </a:defRPr>
            </a:pPr>
            <a:endParaRPr lang="ru-RU"/>
          </a:p>
        </c:txPr>
        <c:crossAx val="184985088"/>
        <c:crosses val="autoZero"/>
        <c:auto val="1"/>
        <c:lblAlgn val="ctr"/>
        <c:lblOffset val="100"/>
        <c:tickLblSkip val="1"/>
        <c:tickMarkSkip val="100"/>
        <c:noMultiLvlLbl val="0"/>
      </c:catAx>
      <c:valAx>
        <c:axId val="184985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849835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139300248019455"/>
          <c:y val="1.0256410256410256E-2"/>
          <c:w val="0.31342194610994728"/>
          <c:h val="8.2115473875313594E-2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4255208839638"/>
          <c:y val="1.8972550306211724E-2"/>
          <c:w val="0.85234405884449627"/>
          <c:h val="0.8014654418197725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7361111111111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8C-4410-82CF-1CA7E49C60DD}"/>
                </c:ext>
              </c:extLst>
            </c:dLbl>
            <c:dLbl>
              <c:idx val="1"/>
              <c:layout>
                <c:manualLayout>
                  <c:x val="2.2633744855967079E-2"/>
                  <c:y val="-6.2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40 502,09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8C-4410-82CF-1CA7E49C60DD}"/>
                </c:ext>
              </c:extLst>
            </c:dLbl>
            <c:dLbl>
              <c:idx val="2"/>
              <c:layout>
                <c:manualLayout>
                  <c:x val="-2.0577751855092186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8C-4410-82CF-1CA7E49C60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 formatCode="#,##0.00">
                  <c:v>77363.740000000005</c:v>
                </c:pt>
                <c:pt idx="1">
                  <c:v>40502.089999999997</c:v>
                </c:pt>
                <c:pt idx="2" formatCode="#,##0.00">
                  <c:v>37941.42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78C-4410-82CF-1CA7E49C6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535872"/>
        <c:axId val="185545856"/>
        <c:axId val="185561088"/>
      </c:bar3DChart>
      <c:catAx>
        <c:axId val="18553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5545856"/>
        <c:crosses val="autoZero"/>
        <c:auto val="1"/>
        <c:lblAlgn val="ctr"/>
        <c:lblOffset val="100"/>
        <c:noMultiLvlLbl val="0"/>
      </c:catAx>
      <c:valAx>
        <c:axId val="18554585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one"/>
        <c:crossAx val="185535872"/>
        <c:crosses val="autoZero"/>
        <c:crossBetween val="between"/>
      </c:valAx>
      <c:serAx>
        <c:axId val="185561088"/>
        <c:scaling>
          <c:orientation val="minMax"/>
        </c:scaling>
        <c:delete val="1"/>
        <c:axPos val="b"/>
        <c:majorTickMark val="out"/>
        <c:minorTickMark val="none"/>
        <c:tickLblPos val="none"/>
        <c:crossAx val="18554585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00315979919985"/>
          <c:y val="9.7274934383202102E-2"/>
          <c:w val="0.31366358331422167"/>
          <c:h val="0.807683727034120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1EF-48AF-8EEA-D821D70F41A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1EF-48AF-8EEA-D821D70F41AE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EF-48AF-8EEA-D821D70F41AE}"/>
              </c:ext>
            </c:extLst>
          </c:dPt>
          <c:dLbls>
            <c:dLbl>
              <c:idx val="0"/>
              <c:layout>
                <c:manualLayout>
                  <c:x val="-0.12558437173508646"/>
                  <c:y val="0.109879593175853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EF-48AF-8EEA-D821D70F41AE}"/>
                </c:ext>
              </c:extLst>
            </c:dLbl>
            <c:dLbl>
              <c:idx val="1"/>
              <c:layout>
                <c:manualLayout>
                  <c:x val="8.8332951099559159E-2"/>
                  <c:y val="-0.2791738845144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EF-48AF-8EEA-D821D70F41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Республиканский бюджет </c:v>
                </c:pt>
                <c:pt idx="1">
                  <c:v>Страховые взносы ОМС неработающего населения</c:v>
                </c:pt>
                <c:pt idx="2">
                  <c:v>Федеральный бюджет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2565.9</c:v>
                </c:pt>
                <c:pt idx="1">
                  <c:v>3032.7</c:v>
                </c:pt>
                <c:pt idx="2">
                  <c:v>1476.5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EF-48AF-8EEA-D821D70F4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333180439823665"/>
          <c:y val="0.18226279527559058"/>
          <c:w val="0.35941900466325211"/>
          <c:h val="0.47607053805774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освоено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9607843137254902E-2"/>
                  <c:y val="8.771929824561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A5-4A64-B986-6DD6D1F57D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Мероприятия по борьбе с COVID-19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A5-4A64-B986-6DD6D1F57DD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выделено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7.3529411764706783E-3"/>
                  <c:y val="-8.77192982456140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95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A5-4A64-B986-6DD6D1F57D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Мероприятия по борьбе с COVID-19 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6A5-4A64-B986-6DD6D1F57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417728"/>
        <c:axId val="185419264"/>
        <c:axId val="0"/>
      </c:bar3DChart>
      <c:catAx>
        <c:axId val="185417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185419264"/>
        <c:crosses val="autoZero"/>
        <c:auto val="1"/>
        <c:lblAlgn val="ctr"/>
        <c:lblOffset val="100"/>
        <c:noMultiLvlLbl val="0"/>
      </c:catAx>
      <c:valAx>
        <c:axId val="185419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854177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784719444343433"/>
          <c:y val="0.17973338858958415"/>
          <c:w val="0.2021528055565657"/>
          <c:h val="0.48693327807708248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35115492546626215"/>
          <c:y val="0.18115942028985507"/>
          <c:w val="0.57889596335320992"/>
          <c:h val="0.6673793221499486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освоено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7412935323383085E-2"/>
                  <c:y val="-7.24637681159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C41-44AC-ACCC-37D619205D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Вакцины для профилактики гриппа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41-44AC-ACCC-37D619205D8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выделено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85074626865671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41-44AC-ACCC-37D619205D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Вакцины для профилактики гриппа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C41-44AC-ACCC-37D619205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476608"/>
        <c:axId val="185478144"/>
        <c:axId val="0"/>
      </c:bar3DChart>
      <c:catAx>
        <c:axId val="1854766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185478144"/>
        <c:crosses val="autoZero"/>
        <c:auto val="1"/>
        <c:lblAlgn val="ctr"/>
        <c:lblOffset val="100"/>
        <c:noMultiLvlLbl val="0"/>
      </c:catAx>
      <c:valAx>
        <c:axId val="185478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547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777.7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72-462A-8D9E-8960A0D27D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633792"/>
        <c:axId val="185623296"/>
        <c:axId val="0"/>
      </c:bar3DChart>
      <c:catAx>
        <c:axId val="18563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185623296"/>
        <c:crosses val="autoZero"/>
        <c:auto val="1"/>
        <c:lblAlgn val="ctr"/>
        <c:lblOffset val="100"/>
        <c:noMultiLvlLbl val="0"/>
      </c:catAx>
      <c:valAx>
        <c:axId val="185623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85633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25276-8C06-4BA6-ACB6-45D240BB0260}" type="doc">
      <dgm:prSet loTypeId="urn:microsoft.com/office/officeart/2005/8/layout/hList1" loCatId="list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893D3-94D8-4A81-92B6-89FCC7CBF79D}">
      <dgm:prSet phldrT="[Текст]"/>
      <dgm:spPr/>
      <dgm:t>
        <a:bodyPr/>
        <a:lstStyle/>
        <a:p>
          <a:r>
            <a:rPr lang="ru-RU" dirty="0"/>
            <a:t>Наибольшую долю штрафных санкций к плановой стоимости имеют: </a:t>
          </a:r>
        </a:p>
      </dgm:t>
    </dgm:pt>
    <dgm:pt modelId="{10408673-9835-47D5-8E80-B2139B2B149D}" type="parTrans" cxnId="{8550A33C-EE79-436C-AE33-DA1E0E26130A}">
      <dgm:prSet/>
      <dgm:spPr/>
      <dgm:t>
        <a:bodyPr/>
        <a:lstStyle/>
        <a:p>
          <a:endParaRPr lang="ru-RU"/>
        </a:p>
      </dgm:t>
    </dgm:pt>
    <dgm:pt modelId="{FEFA2773-BAC0-43A9-B620-64BBD43CCD38}" type="sibTrans" cxnId="{8550A33C-EE79-436C-AE33-DA1E0E26130A}">
      <dgm:prSet/>
      <dgm:spPr/>
      <dgm:t>
        <a:bodyPr/>
        <a:lstStyle/>
        <a:p>
          <a:endParaRPr lang="ru-RU"/>
        </a:p>
      </dgm:t>
    </dgm:pt>
    <dgm:pt modelId="{8537F24F-1BA9-4C33-B547-41DAAF6641E6}">
      <dgm:prSet phldrT="[Текст]"/>
      <dgm:spPr/>
      <dgm:t>
        <a:bodyPr/>
        <a:lstStyle/>
        <a:p>
          <a:pPr marL="114300" indent="0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dirty="0">
              <a:solidFill>
                <a:schemeClr val="tx2"/>
              </a:solidFill>
            </a:rPr>
            <a:t>Инфекционная больница – 9,8%;</a:t>
          </a:r>
        </a:p>
      </dgm:t>
    </dgm:pt>
    <dgm:pt modelId="{38E50B97-5F68-448A-B548-E0BD1F945D8F}" type="parTrans" cxnId="{E48C3356-0B4C-467A-B033-75CBA7BA53E3}">
      <dgm:prSet/>
      <dgm:spPr/>
      <dgm:t>
        <a:bodyPr/>
        <a:lstStyle/>
        <a:p>
          <a:endParaRPr lang="ru-RU"/>
        </a:p>
      </dgm:t>
    </dgm:pt>
    <dgm:pt modelId="{4A626A42-81F1-4C6B-A6C4-31355ED3C49A}" type="sibTrans" cxnId="{E48C3356-0B4C-467A-B033-75CBA7BA53E3}">
      <dgm:prSet/>
      <dgm:spPr/>
      <dgm:t>
        <a:bodyPr/>
        <a:lstStyle/>
        <a:p>
          <a:endParaRPr lang="ru-RU"/>
        </a:p>
      </dgm:t>
    </dgm:pt>
    <dgm:pt modelId="{EFE4BA2B-A1CC-4F64-9368-ABB7DF67815C}">
      <dgm:prSet phldrT="[Текст]"/>
      <dgm:spPr/>
      <dgm:t>
        <a:bodyPr/>
        <a:lstStyle/>
        <a:p>
          <a:r>
            <a:rPr lang="ru-RU" dirty="0"/>
            <a:t>По освоению финансовых средств ОМС наименьший процент имеют:</a:t>
          </a:r>
        </a:p>
      </dgm:t>
    </dgm:pt>
    <dgm:pt modelId="{9E82A006-3CA0-4B7E-A7F9-B5C38417940E}" type="parTrans" cxnId="{746A137D-5F96-4A3B-AFED-B5AFCBD750F5}">
      <dgm:prSet/>
      <dgm:spPr/>
      <dgm:t>
        <a:bodyPr/>
        <a:lstStyle/>
        <a:p>
          <a:endParaRPr lang="ru-RU"/>
        </a:p>
      </dgm:t>
    </dgm:pt>
    <dgm:pt modelId="{8B169DB8-2233-480A-B27C-931773DF7994}" type="sibTrans" cxnId="{746A137D-5F96-4A3B-AFED-B5AFCBD750F5}">
      <dgm:prSet/>
      <dgm:spPr/>
      <dgm:t>
        <a:bodyPr/>
        <a:lstStyle/>
        <a:p>
          <a:endParaRPr lang="ru-RU"/>
        </a:p>
      </dgm:t>
    </dgm:pt>
    <dgm:pt modelId="{8E370C0F-24A4-4DD6-85C0-BFC2AE52ED1D}">
      <dgm:prSet phldrT="[Текст]"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 Ресонкодиспансер – 84,2%;</a:t>
          </a:r>
        </a:p>
      </dgm:t>
    </dgm:pt>
    <dgm:pt modelId="{4A2CF548-7574-445D-A9D8-8018BB02C4F8}" type="parTrans" cxnId="{0A1072C3-9D99-449A-8596-008C830F500C}">
      <dgm:prSet/>
      <dgm:spPr/>
      <dgm:t>
        <a:bodyPr/>
        <a:lstStyle/>
        <a:p>
          <a:endParaRPr lang="ru-RU"/>
        </a:p>
      </dgm:t>
    </dgm:pt>
    <dgm:pt modelId="{0B2E9445-16D2-4799-9C9F-7C02B170E7AC}" type="sibTrans" cxnId="{0A1072C3-9D99-449A-8596-008C830F500C}">
      <dgm:prSet/>
      <dgm:spPr/>
      <dgm:t>
        <a:bodyPr/>
        <a:lstStyle/>
        <a:p>
          <a:endParaRPr lang="ru-RU"/>
        </a:p>
      </dgm:t>
    </dgm:pt>
    <dgm:pt modelId="{3A9AF925-A84D-4A32-B20A-80EAAFAC42AA}">
      <dgm:prSet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 Ресонкодиспансер – 7,2%;</a:t>
          </a:r>
        </a:p>
      </dgm:t>
    </dgm:pt>
    <dgm:pt modelId="{FD1C1837-4A1D-4F4A-BD9F-BE3D422E5783}" type="parTrans" cxnId="{4CD332DD-E1D6-496D-8F2E-B4A6EC5D5ABE}">
      <dgm:prSet/>
      <dgm:spPr/>
      <dgm:t>
        <a:bodyPr/>
        <a:lstStyle/>
        <a:p>
          <a:endParaRPr lang="ru-RU"/>
        </a:p>
      </dgm:t>
    </dgm:pt>
    <dgm:pt modelId="{C8981DCF-86BA-4658-90CB-0013F714D020}" type="sibTrans" cxnId="{4CD332DD-E1D6-496D-8F2E-B4A6EC5D5ABE}">
      <dgm:prSet/>
      <dgm:spPr/>
      <dgm:t>
        <a:bodyPr/>
        <a:lstStyle/>
        <a:p>
          <a:endParaRPr lang="ru-RU"/>
        </a:p>
      </dgm:t>
    </dgm:pt>
    <dgm:pt modelId="{DA6C5225-3457-4317-9EB3-6D238B6A2B8D}">
      <dgm:prSet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Тоджинская ЦКБ – 4,4%;</a:t>
          </a:r>
        </a:p>
      </dgm:t>
    </dgm:pt>
    <dgm:pt modelId="{04499338-F362-4F8C-8E4B-F29C734CF177}" type="parTrans" cxnId="{2D88EECD-84D2-4172-8740-66AA46D4AC6C}">
      <dgm:prSet/>
      <dgm:spPr/>
      <dgm:t>
        <a:bodyPr/>
        <a:lstStyle/>
        <a:p>
          <a:endParaRPr lang="ru-RU"/>
        </a:p>
      </dgm:t>
    </dgm:pt>
    <dgm:pt modelId="{8A1346C3-7DEC-42E8-9B21-00FB77CF9977}" type="sibTrans" cxnId="{2D88EECD-84D2-4172-8740-66AA46D4AC6C}">
      <dgm:prSet/>
      <dgm:spPr/>
      <dgm:t>
        <a:bodyPr/>
        <a:lstStyle/>
        <a:p>
          <a:endParaRPr lang="ru-RU"/>
        </a:p>
      </dgm:t>
    </dgm:pt>
    <dgm:pt modelId="{0B309825-2963-4F12-A260-F03C2D43799B}">
      <dgm:prSet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Бай-Тайгинская ЦКБ – 3,1%.</a:t>
          </a:r>
        </a:p>
      </dgm:t>
    </dgm:pt>
    <dgm:pt modelId="{2A263CAE-5F20-4457-8776-404B4E3F4B8A}" type="parTrans" cxnId="{98F4E71C-1B97-4A94-8C6A-A917F6A79419}">
      <dgm:prSet/>
      <dgm:spPr/>
      <dgm:t>
        <a:bodyPr/>
        <a:lstStyle/>
        <a:p>
          <a:endParaRPr lang="ru-RU"/>
        </a:p>
      </dgm:t>
    </dgm:pt>
    <dgm:pt modelId="{64C38E34-5ACE-42B9-9491-2304873BB15D}" type="sibTrans" cxnId="{98F4E71C-1B97-4A94-8C6A-A917F6A79419}">
      <dgm:prSet/>
      <dgm:spPr/>
      <dgm:t>
        <a:bodyPr/>
        <a:lstStyle/>
        <a:p>
          <a:endParaRPr lang="ru-RU"/>
        </a:p>
      </dgm:t>
    </dgm:pt>
    <dgm:pt modelId="{2A55D179-F751-4428-AF36-0DBD3361847C}">
      <dgm:prSet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 Тере-Хольская ЦКБ – 8,3%;</a:t>
          </a:r>
        </a:p>
      </dgm:t>
    </dgm:pt>
    <dgm:pt modelId="{B95C9188-5289-4921-AD7C-C9036CFDDB84}" type="parTrans" cxnId="{3169A6A7-12BF-4CC1-9A7E-9906B14CBAB1}">
      <dgm:prSet/>
      <dgm:spPr/>
      <dgm:t>
        <a:bodyPr/>
        <a:lstStyle/>
        <a:p>
          <a:endParaRPr lang="ru-RU"/>
        </a:p>
      </dgm:t>
    </dgm:pt>
    <dgm:pt modelId="{DEF61C93-6641-4B3A-8964-D10F3413F9B4}" type="sibTrans" cxnId="{3169A6A7-12BF-4CC1-9A7E-9906B14CBAB1}">
      <dgm:prSet/>
      <dgm:spPr/>
      <dgm:t>
        <a:bodyPr/>
        <a:lstStyle/>
        <a:p>
          <a:endParaRPr lang="ru-RU"/>
        </a:p>
      </dgm:t>
    </dgm:pt>
    <dgm:pt modelId="{DC60E47D-F253-4B30-BAE5-D05BF313E42C}">
      <dgm:prSet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Тере-Хольская ЦКБ – 90,3%;</a:t>
          </a:r>
        </a:p>
      </dgm:t>
    </dgm:pt>
    <dgm:pt modelId="{9E2C58BF-8889-4239-95FF-9336F4D187EA}" type="parTrans" cxnId="{F4F509B6-1EC4-40D2-9E6E-000396FF98E5}">
      <dgm:prSet/>
      <dgm:spPr/>
      <dgm:t>
        <a:bodyPr/>
        <a:lstStyle/>
        <a:p>
          <a:endParaRPr lang="ru-RU"/>
        </a:p>
      </dgm:t>
    </dgm:pt>
    <dgm:pt modelId="{11405AF3-7EB3-4D29-A5A2-B11A083A6109}" type="sibTrans" cxnId="{F4F509B6-1EC4-40D2-9E6E-000396FF98E5}">
      <dgm:prSet/>
      <dgm:spPr/>
      <dgm:t>
        <a:bodyPr/>
        <a:lstStyle/>
        <a:p>
          <a:endParaRPr lang="ru-RU"/>
        </a:p>
      </dgm:t>
    </dgm:pt>
    <dgm:pt modelId="{64C4F982-ED75-4B72-9396-B03385F8D282}">
      <dgm:prSet/>
      <dgm:spPr/>
      <dgm:t>
        <a:bodyPr/>
        <a:lstStyle/>
        <a:p>
          <a:r>
            <a:rPr lang="ru-RU" dirty="0">
              <a:solidFill>
                <a:schemeClr val="tx2"/>
              </a:solidFill>
            </a:rPr>
            <a:t>Тоджинская ЦКБ – 93,5%.</a:t>
          </a:r>
        </a:p>
      </dgm:t>
    </dgm:pt>
    <dgm:pt modelId="{69DDF5B4-AE8B-41C7-B888-636702CD60F9}" type="parTrans" cxnId="{2F2762FC-53B1-4658-9833-A09E9C986F53}">
      <dgm:prSet/>
      <dgm:spPr/>
      <dgm:t>
        <a:bodyPr/>
        <a:lstStyle/>
        <a:p>
          <a:endParaRPr lang="ru-RU"/>
        </a:p>
      </dgm:t>
    </dgm:pt>
    <dgm:pt modelId="{BA5C5A4B-A6CE-4303-8FC0-0DF1F36B7CF5}" type="sibTrans" cxnId="{2F2762FC-53B1-4658-9833-A09E9C986F53}">
      <dgm:prSet/>
      <dgm:spPr/>
      <dgm:t>
        <a:bodyPr/>
        <a:lstStyle/>
        <a:p>
          <a:endParaRPr lang="ru-RU"/>
        </a:p>
      </dgm:t>
    </dgm:pt>
    <dgm:pt modelId="{041F91E1-457B-477E-AC5C-AE52196567AC}" type="pres">
      <dgm:prSet presAssocID="{4F025276-8C06-4BA6-ACB6-45D240BB02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ED0483-9EB2-4AF9-9617-132C771D1057}" type="pres">
      <dgm:prSet presAssocID="{A3E893D3-94D8-4A81-92B6-89FCC7CBF79D}" presName="composite" presStyleCnt="0"/>
      <dgm:spPr/>
    </dgm:pt>
    <dgm:pt modelId="{598F9ABF-874B-4A9E-9DDF-AB5259D0A45D}" type="pres">
      <dgm:prSet presAssocID="{A3E893D3-94D8-4A81-92B6-89FCC7CBF79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2D29AC-B77C-49E8-9AA0-3106556BF00B}" type="pres">
      <dgm:prSet presAssocID="{A3E893D3-94D8-4A81-92B6-89FCC7CBF79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37282-76A4-43F8-9E1D-844F807ADFCA}" type="pres">
      <dgm:prSet presAssocID="{FEFA2773-BAC0-43A9-B620-64BBD43CCD38}" presName="space" presStyleCnt="0"/>
      <dgm:spPr/>
    </dgm:pt>
    <dgm:pt modelId="{644AD17D-239F-4EE3-AB95-B15ECDE7B8D1}" type="pres">
      <dgm:prSet presAssocID="{EFE4BA2B-A1CC-4F64-9368-ABB7DF67815C}" presName="composite" presStyleCnt="0"/>
      <dgm:spPr/>
    </dgm:pt>
    <dgm:pt modelId="{AA23D5BB-665B-4F84-B0A1-D8025627ECE4}" type="pres">
      <dgm:prSet presAssocID="{EFE4BA2B-A1CC-4F64-9368-ABB7DF67815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CFB21-7258-41F2-87CE-D2313320389F}" type="pres">
      <dgm:prSet presAssocID="{EFE4BA2B-A1CC-4F64-9368-ABB7DF67815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94EF3F-73B4-4118-8CC2-9279CB5089D5}" type="presOf" srcId="{2A55D179-F751-4428-AF36-0DBD3361847C}" destId="{352D29AC-B77C-49E8-9AA0-3106556BF00B}" srcOrd="0" destOrd="1" presId="urn:microsoft.com/office/officeart/2005/8/layout/hList1"/>
    <dgm:cxn modelId="{2F2762FC-53B1-4658-9833-A09E9C986F53}" srcId="{EFE4BA2B-A1CC-4F64-9368-ABB7DF67815C}" destId="{64C4F982-ED75-4B72-9396-B03385F8D282}" srcOrd="2" destOrd="0" parTransId="{69DDF5B4-AE8B-41C7-B888-636702CD60F9}" sibTransId="{BA5C5A4B-A6CE-4303-8FC0-0DF1F36B7CF5}"/>
    <dgm:cxn modelId="{F4F509B6-1EC4-40D2-9E6E-000396FF98E5}" srcId="{EFE4BA2B-A1CC-4F64-9368-ABB7DF67815C}" destId="{DC60E47D-F253-4B30-BAE5-D05BF313E42C}" srcOrd="1" destOrd="0" parTransId="{9E2C58BF-8889-4239-95FF-9336F4D187EA}" sibTransId="{11405AF3-7EB3-4D29-A5A2-B11A083A6109}"/>
    <dgm:cxn modelId="{E48C3356-0B4C-467A-B033-75CBA7BA53E3}" srcId="{A3E893D3-94D8-4A81-92B6-89FCC7CBF79D}" destId="{8537F24F-1BA9-4C33-B547-41DAAF6641E6}" srcOrd="0" destOrd="0" parTransId="{38E50B97-5F68-448A-B548-E0BD1F945D8F}" sibTransId="{4A626A42-81F1-4C6B-A6C4-31355ED3C49A}"/>
    <dgm:cxn modelId="{3D65FC53-B9CA-4767-BE15-0F58E237BE9E}" type="presOf" srcId="{8E370C0F-24A4-4DD6-85C0-BFC2AE52ED1D}" destId="{18ECFB21-7258-41F2-87CE-D2313320389F}" srcOrd="0" destOrd="0" presId="urn:microsoft.com/office/officeart/2005/8/layout/hList1"/>
    <dgm:cxn modelId="{48AFC063-BD70-464E-8448-AE4B8A4761FD}" type="presOf" srcId="{8537F24F-1BA9-4C33-B547-41DAAF6641E6}" destId="{352D29AC-B77C-49E8-9AA0-3106556BF00B}" srcOrd="0" destOrd="0" presId="urn:microsoft.com/office/officeart/2005/8/layout/hList1"/>
    <dgm:cxn modelId="{4CD332DD-E1D6-496D-8F2E-B4A6EC5D5ABE}" srcId="{A3E893D3-94D8-4A81-92B6-89FCC7CBF79D}" destId="{3A9AF925-A84D-4A32-B20A-80EAAFAC42AA}" srcOrd="2" destOrd="0" parTransId="{FD1C1837-4A1D-4F4A-BD9F-BE3D422E5783}" sibTransId="{C8981DCF-86BA-4658-90CB-0013F714D020}"/>
    <dgm:cxn modelId="{746A137D-5F96-4A3B-AFED-B5AFCBD750F5}" srcId="{4F025276-8C06-4BA6-ACB6-45D240BB0260}" destId="{EFE4BA2B-A1CC-4F64-9368-ABB7DF67815C}" srcOrd="1" destOrd="0" parTransId="{9E82A006-3CA0-4B7E-A7F9-B5C38417940E}" sibTransId="{8B169DB8-2233-480A-B27C-931773DF7994}"/>
    <dgm:cxn modelId="{98F4E71C-1B97-4A94-8C6A-A917F6A79419}" srcId="{A3E893D3-94D8-4A81-92B6-89FCC7CBF79D}" destId="{0B309825-2963-4F12-A260-F03C2D43799B}" srcOrd="4" destOrd="0" parTransId="{2A263CAE-5F20-4457-8776-404B4E3F4B8A}" sibTransId="{64C38E34-5ACE-42B9-9491-2304873BB15D}"/>
    <dgm:cxn modelId="{82D354F9-0AC1-4519-9F44-AE661E4BDC8E}" type="presOf" srcId="{A3E893D3-94D8-4A81-92B6-89FCC7CBF79D}" destId="{598F9ABF-874B-4A9E-9DDF-AB5259D0A45D}" srcOrd="0" destOrd="0" presId="urn:microsoft.com/office/officeart/2005/8/layout/hList1"/>
    <dgm:cxn modelId="{BD5F7305-6949-45EA-BFC0-5A66D6B6AA50}" type="presOf" srcId="{DA6C5225-3457-4317-9EB3-6D238B6A2B8D}" destId="{352D29AC-B77C-49E8-9AA0-3106556BF00B}" srcOrd="0" destOrd="3" presId="urn:microsoft.com/office/officeart/2005/8/layout/hList1"/>
    <dgm:cxn modelId="{6F585D0C-1AF8-4021-80B9-B801031329A7}" type="presOf" srcId="{EFE4BA2B-A1CC-4F64-9368-ABB7DF67815C}" destId="{AA23D5BB-665B-4F84-B0A1-D8025627ECE4}" srcOrd="0" destOrd="0" presId="urn:microsoft.com/office/officeart/2005/8/layout/hList1"/>
    <dgm:cxn modelId="{8550A33C-EE79-436C-AE33-DA1E0E26130A}" srcId="{4F025276-8C06-4BA6-ACB6-45D240BB0260}" destId="{A3E893D3-94D8-4A81-92B6-89FCC7CBF79D}" srcOrd="0" destOrd="0" parTransId="{10408673-9835-47D5-8E80-B2139B2B149D}" sibTransId="{FEFA2773-BAC0-43A9-B620-64BBD43CCD38}"/>
    <dgm:cxn modelId="{9099E8A6-BC03-408B-935C-228C4A2B082F}" type="presOf" srcId="{DC60E47D-F253-4B30-BAE5-D05BF313E42C}" destId="{18ECFB21-7258-41F2-87CE-D2313320389F}" srcOrd="0" destOrd="1" presId="urn:microsoft.com/office/officeart/2005/8/layout/hList1"/>
    <dgm:cxn modelId="{52B00D2F-2B89-432B-BC21-BAD81C5F6F93}" type="presOf" srcId="{4F025276-8C06-4BA6-ACB6-45D240BB0260}" destId="{041F91E1-457B-477E-AC5C-AE52196567AC}" srcOrd="0" destOrd="0" presId="urn:microsoft.com/office/officeart/2005/8/layout/hList1"/>
    <dgm:cxn modelId="{FF7177B7-11C7-4E0B-BF46-D480596AD7AF}" type="presOf" srcId="{0B309825-2963-4F12-A260-F03C2D43799B}" destId="{352D29AC-B77C-49E8-9AA0-3106556BF00B}" srcOrd="0" destOrd="4" presId="urn:microsoft.com/office/officeart/2005/8/layout/hList1"/>
    <dgm:cxn modelId="{756915F9-8C36-482D-B97B-6964764164AC}" type="presOf" srcId="{3A9AF925-A84D-4A32-B20A-80EAAFAC42AA}" destId="{352D29AC-B77C-49E8-9AA0-3106556BF00B}" srcOrd="0" destOrd="2" presId="urn:microsoft.com/office/officeart/2005/8/layout/hList1"/>
    <dgm:cxn modelId="{3169A6A7-12BF-4CC1-9A7E-9906B14CBAB1}" srcId="{A3E893D3-94D8-4A81-92B6-89FCC7CBF79D}" destId="{2A55D179-F751-4428-AF36-0DBD3361847C}" srcOrd="1" destOrd="0" parTransId="{B95C9188-5289-4921-AD7C-C9036CFDDB84}" sibTransId="{DEF61C93-6641-4B3A-8964-D10F3413F9B4}"/>
    <dgm:cxn modelId="{0A1072C3-9D99-449A-8596-008C830F500C}" srcId="{EFE4BA2B-A1CC-4F64-9368-ABB7DF67815C}" destId="{8E370C0F-24A4-4DD6-85C0-BFC2AE52ED1D}" srcOrd="0" destOrd="0" parTransId="{4A2CF548-7574-445D-A9D8-8018BB02C4F8}" sibTransId="{0B2E9445-16D2-4799-9C9F-7C02B170E7AC}"/>
    <dgm:cxn modelId="{2D88EECD-84D2-4172-8740-66AA46D4AC6C}" srcId="{A3E893D3-94D8-4A81-92B6-89FCC7CBF79D}" destId="{DA6C5225-3457-4317-9EB3-6D238B6A2B8D}" srcOrd="3" destOrd="0" parTransId="{04499338-F362-4F8C-8E4B-F29C734CF177}" sibTransId="{8A1346C3-7DEC-42E8-9B21-00FB77CF9977}"/>
    <dgm:cxn modelId="{40B9F2FF-C9DE-43B0-AC89-79810F503C5D}" type="presOf" srcId="{64C4F982-ED75-4B72-9396-B03385F8D282}" destId="{18ECFB21-7258-41F2-87CE-D2313320389F}" srcOrd="0" destOrd="2" presId="urn:microsoft.com/office/officeart/2005/8/layout/hList1"/>
    <dgm:cxn modelId="{EF3FD29F-B86C-4A44-AB38-D9CCE5C527ED}" type="presParOf" srcId="{041F91E1-457B-477E-AC5C-AE52196567AC}" destId="{54ED0483-9EB2-4AF9-9617-132C771D1057}" srcOrd="0" destOrd="0" presId="urn:microsoft.com/office/officeart/2005/8/layout/hList1"/>
    <dgm:cxn modelId="{2746B490-7B38-43F2-9C77-1BFBFBCF61BA}" type="presParOf" srcId="{54ED0483-9EB2-4AF9-9617-132C771D1057}" destId="{598F9ABF-874B-4A9E-9DDF-AB5259D0A45D}" srcOrd="0" destOrd="0" presId="urn:microsoft.com/office/officeart/2005/8/layout/hList1"/>
    <dgm:cxn modelId="{64824E47-DED9-45B9-B145-15C6E349A86A}" type="presParOf" srcId="{54ED0483-9EB2-4AF9-9617-132C771D1057}" destId="{352D29AC-B77C-49E8-9AA0-3106556BF00B}" srcOrd="1" destOrd="0" presId="urn:microsoft.com/office/officeart/2005/8/layout/hList1"/>
    <dgm:cxn modelId="{54AB8AC3-B87F-422A-BCF7-F681DEFB1DDA}" type="presParOf" srcId="{041F91E1-457B-477E-AC5C-AE52196567AC}" destId="{01B37282-76A4-43F8-9E1D-844F807ADFCA}" srcOrd="1" destOrd="0" presId="urn:microsoft.com/office/officeart/2005/8/layout/hList1"/>
    <dgm:cxn modelId="{479F74A6-0CC2-42F9-9B43-21C4403A7C5B}" type="presParOf" srcId="{041F91E1-457B-477E-AC5C-AE52196567AC}" destId="{644AD17D-239F-4EE3-AB95-B15ECDE7B8D1}" srcOrd="2" destOrd="0" presId="urn:microsoft.com/office/officeart/2005/8/layout/hList1"/>
    <dgm:cxn modelId="{68B5F379-32EA-4913-B9D1-63D756C9F7EF}" type="presParOf" srcId="{644AD17D-239F-4EE3-AB95-B15ECDE7B8D1}" destId="{AA23D5BB-665B-4F84-B0A1-D8025627ECE4}" srcOrd="0" destOrd="0" presId="urn:microsoft.com/office/officeart/2005/8/layout/hList1"/>
    <dgm:cxn modelId="{16AD16F3-4855-4A3E-996A-08D3B8B3F3E3}" type="presParOf" srcId="{644AD17D-239F-4EE3-AB95-B15ECDE7B8D1}" destId="{18ECFB21-7258-41F2-87CE-D2313320389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B0F05A-22F7-4ED5-86EF-C73CBA4CA02C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513C25-7938-4E11-B4D0-03125E3CE023}">
      <dgm:prSet phldrT="[Текст]" custT="1"/>
      <dgm:spPr/>
      <dgm:t>
        <a:bodyPr/>
        <a:lstStyle/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Обеспечить в 100% плановые значения целевых показателей национальных проектов «Здравоохранение» и «Демография»;</a:t>
          </a:r>
        </a:p>
        <a:p>
          <a:endParaRPr lang="ru-RU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 Обеспечить  повышения ожидаемой продолжительности жизни,  лет;</a:t>
          </a:r>
        </a:p>
        <a:p>
          <a:endParaRPr lang="ru-RU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Обеспечить достижения плановых значений общественно-значимых результатов национального проекта «Здравоохранение».</a:t>
          </a:r>
        </a:p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7ED26C-02D2-4FCF-9020-394478DE41AF}" type="parTrans" cxnId="{9C6A9265-186A-4959-BB88-237F9ED7FDED}">
      <dgm:prSet/>
      <dgm:spPr/>
      <dgm:t>
        <a:bodyPr/>
        <a:lstStyle/>
        <a:p>
          <a:endParaRPr lang="ru-RU"/>
        </a:p>
      </dgm:t>
    </dgm:pt>
    <dgm:pt modelId="{424BF87C-F727-4A6B-87C5-7DC269734DDF}" type="sibTrans" cxnId="{9C6A9265-186A-4959-BB88-237F9ED7FDED}">
      <dgm:prSet/>
      <dgm:spPr/>
      <dgm:t>
        <a:bodyPr/>
        <a:lstStyle/>
        <a:p>
          <a:endParaRPr lang="ru-RU"/>
        </a:p>
      </dgm:t>
    </dgm:pt>
    <dgm:pt modelId="{1D6AF8DE-2C95-4A3E-8C24-17D7081017B9}" type="pres">
      <dgm:prSet presAssocID="{4FB0F05A-22F7-4ED5-86EF-C73CBA4CA02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22FA6B-4CA4-4446-94FF-CF1847A4C0CC}" type="pres">
      <dgm:prSet presAssocID="{38513C25-7938-4E11-B4D0-03125E3CE023}" presName="node" presStyleLbl="node1" presStyleIdx="0" presStyleCnt="1" custLinFactNeighborX="36" custLinFactNeighborY="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E6354E-E200-425D-896B-B94A0112FF0B}" type="presOf" srcId="{38513C25-7938-4E11-B4D0-03125E3CE023}" destId="{4C22FA6B-4CA4-4446-94FF-CF1847A4C0CC}" srcOrd="0" destOrd="0" presId="urn:microsoft.com/office/officeart/2005/8/layout/default"/>
    <dgm:cxn modelId="{80AAE113-94E9-4E61-9B3E-D2EE4622E7FB}" type="presOf" srcId="{4FB0F05A-22F7-4ED5-86EF-C73CBA4CA02C}" destId="{1D6AF8DE-2C95-4A3E-8C24-17D7081017B9}" srcOrd="0" destOrd="0" presId="urn:microsoft.com/office/officeart/2005/8/layout/default"/>
    <dgm:cxn modelId="{9C6A9265-186A-4959-BB88-237F9ED7FDED}" srcId="{4FB0F05A-22F7-4ED5-86EF-C73CBA4CA02C}" destId="{38513C25-7938-4E11-B4D0-03125E3CE023}" srcOrd="0" destOrd="0" parTransId="{F87ED26C-02D2-4FCF-9020-394478DE41AF}" sibTransId="{424BF87C-F727-4A6B-87C5-7DC269734DDF}"/>
    <dgm:cxn modelId="{3A1EA56A-9731-4688-BE29-A01B74D98253}" type="presParOf" srcId="{1D6AF8DE-2C95-4A3E-8C24-17D7081017B9}" destId="{4C22FA6B-4CA4-4446-94FF-CF1847A4C0C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F9ABF-874B-4A9E-9DDF-AB5259D0A45D}">
      <dsp:nvSpPr>
        <dsp:cNvPr id="0" name=""/>
        <dsp:cNvSpPr/>
      </dsp:nvSpPr>
      <dsp:spPr>
        <a:xfrm>
          <a:off x="26" y="616066"/>
          <a:ext cx="2508017" cy="9675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Наибольшую долю штрафных санкций к плановой стоимости имеют: </a:t>
          </a:r>
        </a:p>
      </dsp:txBody>
      <dsp:txXfrm>
        <a:off x="26" y="616066"/>
        <a:ext cx="2508017" cy="967506"/>
      </dsp:txXfrm>
    </dsp:sp>
    <dsp:sp modelId="{352D29AC-B77C-49E8-9AA0-3106556BF00B}">
      <dsp:nvSpPr>
        <dsp:cNvPr id="0" name=""/>
        <dsp:cNvSpPr/>
      </dsp:nvSpPr>
      <dsp:spPr>
        <a:xfrm>
          <a:off x="26" y="1583573"/>
          <a:ext cx="2508017" cy="1811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Инфекционная больница – 9,8%;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 Тере-Хольская ЦКБ – 8,3%;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 Ресонкодиспансер – 7,2%;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Тоджинская ЦКБ – 4,4%;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Бай-Тайгинская ЦКБ – 3,1%.</a:t>
          </a:r>
        </a:p>
      </dsp:txBody>
      <dsp:txXfrm>
        <a:off x="26" y="1583573"/>
        <a:ext cx="2508017" cy="1811700"/>
      </dsp:txXfrm>
    </dsp:sp>
    <dsp:sp modelId="{AA23D5BB-665B-4F84-B0A1-D8025627ECE4}">
      <dsp:nvSpPr>
        <dsp:cNvPr id="0" name=""/>
        <dsp:cNvSpPr/>
      </dsp:nvSpPr>
      <dsp:spPr>
        <a:xfrm>
          <a:off x="2859166" y="616066"/>
          <a:ext cx="2508017" cy="9675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По освоению финансовых средств ОМС наименьший процент имеют:</a:t>
          </a:r>
        </a:p>
      </dsp:txBody>
      <dsp:txXfrm>
        <a:off x="2859166" y="616066"/>
        <a:ext cx="2508017" cy="967506"/>
      </dsp:txXfrm>
    </dsp:sp>
    <dsp:sp modelId="{18ECFB21-7258-41F2-87CE-D2313320389F}">
      <dsp:nvSpPr>
        <dsp:cNvPr id="0" name=""/>
        <dsp:cNvSpPr/>
      </dsp:nvSpPr>
      <dsp:spPr>
        <a:xfrm>
          <a:off x="2859166" y="1583573"/>
          <a:ext cx="2508017" cy="1811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 Ресонкодиспансер – 84,2%;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Тере-Хольская ЦКБ – 90,3%;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chemeClr val="tx2"/>
              </a:solidFill>
            </a:rPr>
            <a:t>Тоджинская ЦКБ – 93,5%.</a:t>
          </a:r>
        </a:p>
      </dsp:txBody>
      <dsp:txXfrm>
        <a:off x="2859166" y="1583573"/>
        <a:ext cx="2508017" cy="1811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2FA6B-4CA4-4446-94FF-CF1847A4C0CC}">
      <dsp:nvSpPr>
        <dsp:cNvPr id="0" name=""/>
        <dsp:cNvSpPr/>
      </dsp:nvSpPr>
      <dsp:spPr>
        <a:xfrm>
          <a:off x="0" y="454021"/>
          <a:ext cx="12192000" cy="7315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Обеспечить в 100% плановые значения целевых показателей национальных проектов «Здравоохранение» и «Демография»;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 Обеспечить  повышения ожидаемой продолжительности жизни,  лет;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Обеспечить достижения плановых значений общественно-значимых результатов национального проекта «Здравоохранение».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54021"/>
        <a:ext cx="12192000" cy="7315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8E5B8-2313-4819-B298-537F42B1DE89}" type="datetimeFigureOut">
              <a:rPr lang="ru-RU" smtClean="0"/>
              <a:pPr/>
              <a:t>25.09.2023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0" y="771525"/>
            <a:ext cx="6858000" cy="3857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9E8F-C9D6-4B2D-9E30-076CCB2E3D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753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9E8F-C9D6-4B2D-9E30-076CCB2E3D6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61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9E8F-C9D6-4B2D-9E30-076CCB2E3D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9E8F-C9D6-4B2D-9E30-076CCB2E3D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12771" y="3380542"/>
            <a:ext cx="13462456" cy="147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54622" y="5843509"/>
            <a:ext cx="14978754" cy="1035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32258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82596" y="1645354"/>
            <a:ext cx="11122807" cy="243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82596" y="1645354"/>
            <a:ext cx="11122807" cy="243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er-website.ru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13" Type="http://schemas.openxmlformats.org/officeDocument/2006/relationships/diagramQuickStyle" Target="../diagrams/quickStyle1.xml"/><Relationship Id="rId3" Type="http://schemas.openxmlformats.org/officeDocument/2006/relationships/image" Target="../media/image6.jpg"/><Relationship Id="rId7" Type="http://schemas.openxmlformats.org/officeDocument/2006/relationships/chart" Target="../charts/chart3.xml"/><Relationship Id="rId12" Type="http://schemas.openxmlformats.org/officeDocument/2006/relationships/diagramLayout" Target="../diagrams/layout1.xml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11" Type="http://schemas.openxmlformats.org/officeDocument/2006/relationships/diagramData" Target="../diagrams/data1.xml"/><Relationship Id="rId5" Type="http://schemas.openxmlformats.org/officeDocument/2006/relationships/image" Target="../media/image8.jpeg"/><Relationship Id="rId15" Type="http://schemas.microsoft.com/office/2007/relationships/diagramDrawing" Target="../diagrams/drawing1.xml"/><Relationship Id="rId10" Type="http://schemas.openxmlformats.org/officeDocument/2006/relationships/chart" Target="../charts/chart6.xml"/><Relationship Id="rId4" Type="http://schemas.openxmlformats.org/officeDocument/2006/relationships/chart" Target="../charts/chart1.xml"/><Relationship Id="rId9" Type="http://schemas.openxmlformats.org/officeDocument/2006/relationships/chart" Target="../charts/chart5.xml"/><Relationship Id="rId14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6.jp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8.jpe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26370AFA-E01B-69EF-59B2-2AADD0531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823" cy="102870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981200" y="800100"/>
            <a:ext cx="3014922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2000" b="1" spc="110" dirty="0">
                <a:solidFill>
                  <a:srgbClr val="FFFFFF"/>
                </a:solidFill>
                <a:latin typeface="Trebuchet MS"/>
                <a:cs typeface="Trebuchet MS"/>
              </a:rPr>
              <a:t>МИНИСТЕРСТВО ЗДРАВООХРАНЕНИЯ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2000" b="1" spc="110" dirty="0">
                <a:solidFill>
                  <a:srgbClr val="FFFFFF"/>
                </a:solidFill>
                <a:latin typeface="Trebuchet MS"/>
                <a:cs typeface="Trebuchet MS"/>
              </a:rPr>
              <a:t>РЕСПУБЛИКИ ТЫВА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33464" y="9263062"/>
            <a:ext cx="9935210" cy="0"/>
          </a:xfrm>
          <a:custGeom>
            <a:avLst/>
            <a:gdLst/>
            <a:ahLst/>
            <a:cxnLst/>
            <a:rect l="l" t="t" r="r" b="b"/>
            <a:pathLst>
              <a:path w="9935210">
                <a:moveTo>
                  <a:pt x="0" y="0"/>
                </a:moveTo>
                <a:lnTo>
                  <a:pt x="9934684" y="0"/>
                </a:lnTo>
              </a:path>
            </a:pathLst>
          </a:custGeom>
          <a:ln w="9524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1333500" y="2667354"/>
            <a:ext cx="10909300" cy="4486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lang="ru-RU" sz="5400" b="1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Об итогах деятельности </a:t>
            </a:r>
          </a:p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lang="ru-RU" sz="5400" b="1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Министерства здравоохранения </a:t>
            </a:r>
          </a:p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lang="ru-RU" sz="5400" b="1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Республики Тыва за 2022 год и </a:t>
            </a:r>
          </a:p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lang="ru-RU" sz="5400" b="1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приоритетном направлении </a:t>
            </a:r>
          </a:p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lang="ru-RU" sz="5400" b="1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деятельности на 2023 год </a:t>
            </a:r>
            <a:endParaRPr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554200" y="777240"/>
            <a:ext cx="2743200" cy="7306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lang="ru-RU" sz="2100" spc="114" dirty="0">
                <a:solidFill>
                  <a:srgbClr val="FFFFFF"/>
                </a:solidFill>
                <a:latin typeface="Trebuchet MS"/>
                <a:cs typeface="Trebuchet MS"/>
              </a:rPr>
              <a:t>17 февраля </a:t>
            </a:r>
            <a:r>
              <a:rPr sz="2100" spc="13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100" spc="210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2100" spc="13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lang="ru-RU" sz="2100" spc="114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г</a:t>
            </a:r>
            <a:r>
              <a:rPr sz="2100" spc="-204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1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35" dirty="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  <a:hlinkClick r:id="rId3"/>
              </a:rPr>
              <a:t>www.</a:t>
            </a:r>
            <a:r>
              <a:rPr lang="en-US" sz="2100" spc="5" dirty="0">
                <a:solidFill>
                  <a:srgbClr val="FFFFFF"/>
                </a:solidFill>
                <a:latin typeface="Trebuchet MS"/>
                <a:cs typeface="Trebuchet MS"/>
                <a:hlinkClick r:id="rId3"/>
              </a:rPr>
              <a:t>minzdravtuva</a:t>
            </a:r>
            <a:r>
              <a:rPr sz="2100" spc="5" dirty="0">
                <a:solidFill>
                  <a:srgbClr val="FFFFFF"/>
                </a:solidFill>
                <a:latin typeface="Trebuchet MS"/>
                <a:cs typeface="Trebuchet MS"/>
                <a:hlinkClick r:id="rId3"/>
              </a:rPr>
              <a:t>.ru</a:t>
            </a:r>
            <a:endParaRPr sz="2100" dirty="0">
              <a:latin typeface="Trebuchet MS"/>
              <a:cs typeface="Trebuchet MS"/>
            </a:endParaRPr>
          </a:p>
        </p:txBody>
      </p:sp>
      <p:pic>
        <p:nvPicPr>
          <p:cNvPr id="1026" name="Picture 2" descr="D:\Векторы минздрава Тувы\mizdrav_logo_yellow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647878"/>
            <a:ext cx="1143000" cy="1142108"/>
          </a:xfrm>
          <a:prstGeom prst="rect">
            <a:avLst/>
          </a:prstGeom>
          <a:noFill/>
        </p:spPr>
      </p:pic>
      <p:pic>
        <p:nvPicPr>
          <p:cNvPr id="1027" name="Picture 3" descr="D:\Векторы Здравоохранение\Скачать всю папку_Здравоохранение\Здравоохранение\Здравоохранение_логотипы_RGB\Здравоохранение_лого_цвет_прав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7429500"/>
            <a:ext cx="2106613" cy="2106613"/>
          </a:xfrm>
          <a:prstGeom prst="rect">
            <a:avLst/>
          </a:prstGeom>
          <a:noFill/>
        </p:spPr>
      </p:pic>
      <p:pic>
        <p:nvPicPr>
          <p:cNvPr id="1028" name="Picture 4" descr="D:\Векторы Демография\Демография\Демография_логотип_RGB\Демография_лого_цвет_прав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53794" y="7429500"/>
            <a:ext cx="2349500" cy="2197100"/>
          </a:xfrm>
          <a:prstGeom prst="rect">
            <a:avLst/>
          </a:prstGeom>
          <a:noFill/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7B498B2-DED5-A96A-55D3-DACD9CE7A8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639" y="7386020"/>
            <a:ext cx="2516561" cy="25165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42688CD5-4CD2-8F56-67A8-9C6A3512A4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" y="0"/>
            <a:ext cx="18288000" cy="10287000"/>
          </a:xfrm>
          <a:prstGeom prst="rect">
            <a:avLst/>
          </a:prstGeom>
        </p:spPr>
      </p:pic>
      <p:pic>
        <p:nvPicPr>
          <p:cNvPr id="13" name="图片占位符 2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66024" y="-395505"/>
            <a:ext cx="2102263" cy="2102263"/>
          </a:xfrm>
          <a:custGeom>
            <a:avLst/>
            <a:gdLst>
              <a:gd name="connsiteX0" fmla="*/ 1091233 w 2182466"/>
              <a:gd name="connsiteY0" fmla="*/ 0 h 2159784"/>
              <a:gd name="connsiteX1" fmla="*/ 2182466 w 2182466"/>
              <a:gd name="connsiteY1" fmla="*/ 1079892 h 2159784"/>
              <a:gd name="connsiteX2" fmla="*/ 1091233 w 2182466"/>
              <a:gd name="connsiteY2" fmla="*/ 2159784 h 2159784"/>
              <a:gd name="connsiteX3" fmla="*/ 0 w 2182466"/>
              <a:gd name="connsiteY3" fmla="*/ 1079892 h 2159784"/>
              <a:gd name="connsiteX4" fmla="*/ 1091233 w 2182466"/>
              <a:gd name="connsiteY4" fmla="*/ 0 h 215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2466" h="2159784">
                <a:moveTo>
                  <a:pt x="1091233" y="0"/>
                </a:moveTo>
                <a:cubicBezTo>
                  <a:pt x="1693904" y="0"/>
                  <a:pt x="2182466" y="483484"/>
                  <a:pt x="2182466" y="1079892"/>
                </a:cubicBezTo>
                <a:cubicBezTo>
                  <a:pt x="2182466" y="1676300"/>
                  <a:pt x="1693904" y="2159784"/>
                  <a:pt x="1091233" y="2159784"/>
                </a:cubicBezTo>
                <a:cubicBezTo>
                  <a:pt x="488562" y="2159784"/>
                  <a:pt x="0" y="1676300"/>
                  <a:pt x="0" y="1079892"/>
                </a:cubicBezTo>
                <a:cubicBezTo>
                  <a:pt x="0" y="483484"/>
                  <a:pt x="488562" y="0"/>
                  <a:pt x="1091233" y="0"/>
                </a:cubicBezTo>
                <a:close/>
              </a:path>
            </a:pathLst>
          </a:custGeom>
        </p:spPr>
      </p:pic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3892CC42-30B5-CD7D-3AD4-C07D806A1DDE}"/>
              </a:ext>
            </a:extLst>
          </p:cNvPr>
          <p:cNvGrpSpPr/>
          <p:nvPr/>
        </p:nvGrpSpPr>
        <p:grpSpPr>
          <a:xfrm>
            <a:off x="582344" y="285443"/>
            <a:ext cx="5113832" cy="1297751"/>
            <a:chOff x="582344" y="285444"/>
            <a:chExt cx="2819400" cy="1008474"/>
          </a:xfrm>
        </p:grpSpPr>
        <p:sp>
          <p:nvSpPr>
            <p:cNvPr id="4" name="Freeform: Shape 30">
              <a:extLst>
                <a:ext uri="{FF2B5EF4-FFF2-40B4-BE49-F238E27FC236}">
                  <a16:creationId xmlns="" xmlns:a16="http://schemas.microsoft.com/office/drawing/2014/main" id="{EDE81B80-A3B8-E605-AE0A-B68363B6C8BB}"/>
                </a:ext>
              </a:extLst>
            </p:cNvPr>
            <p:cNvSpPr/>
            <p:nvPr/>
          </p:nvSpPr>
          <p:spPr>
            <a:xfrm rot="5400000">
              <a:off x="1496744" y="-628956"/>
              <a:ext cx="990600" cy="2819400"/>
            </a:xfrm>
            <a:prstGeom prst="plaqu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5" name="TextBox 9">
              <a:extLst>
                <a:ext uri="{FF2B5EF4-FFF2-40B4-BE49-F238E27FC236}">
                  <a16:creationId xmlns="" xmlns:a16="http://schemas.microsoft.com/office/drawing/2014/main" id="{A42BC9DB-B91A-96A0-3D84-D8FC2B454EC8}"/>
                </a:ext>
              </a:extLst>
            </p:cNvPr>
            <p:cNvSpPr txBox="1"/>
            <p:nvPr/>
          </p:nvSpPr>
          <p:spPr>
            <a:xfrm>
              <a:off x="1130269" y="474525"/>
              <a:ext cx="1723549" cy="819393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НАЦПРОЕКТ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zh-CN" b="1" dirty="0" smtClean="0">
                  <a:solidFill>
                    <a:prstClr val="white"/>
                  </a:solidFill>
                  <a:latin typeface="Arial"/>
                  <a:ea typeface="微软雅黑"/>
                </a:rPr>
                <a:t>ЗДРАВООХРАНЕНИЕ.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zh-CN" b="1" dirty="0" smtClean="0">
                  <a:solidFill>
                    <a:prstClr val="white"/>
                  </a:solidFill>
                  <a:latin typeface="Arial"/>
                  <a:ea typeface="微软雅黑"/>
                </a:rPr>
                <a:t>Всего 8 региональных проектов</a:t>
              </a:r>
              <a:endPara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7" name="object 8">
            <a:extLst>
              <a:ext uri="{FF2B5EF4-FFF2-40B4-BE49-F238E27FC236}">
                <a16:creationId xmlns="" xmlns:a16="http://schemas.microsoft.com/office/drawing/2014/main" id="{4B0E2C7D-6B7B-2F00-DBDD-8242BB8F067B}"/>
              </a:ext>
            </a:extLst>
          </p:cNvPr>
          <p:cNvSpPr txBox="1"/>
          <p:nvPr/>
        </p:nvSpPr>
        <p:spPr>
          <a:xfrm>
            <a:off x="2688222" y="155538"/>
            <a:ext cx="13708674" cy="967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100"/>
              </a:lnSpc>
              <a:spcBef>
                <a:spcPts val="100"/>
              </a:spcBef>
            </a:pPr>
            <a:r>
              <a:rPr lang="ru-RU" sz="2400" u="sng" spc="-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lang="ru-RU" sz="2800" b="1" u="sng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Не достигнуто 13 показателей и </a:t>
            </a:r>
          </a:p>
          <a:p>
            <a:pPr marL="12700" marR="5080" algn="ctr">
              <a:lnSpc>
                <a:spcPct val="114100"/>
              </a:lnSpc>
              <a:spcBef>
                <a:spcPts val="100"/>
              </a:spcBef>
            </a:pPr>
            <a:r>
              <a:rPr lang="ru-RU" sz="2800" b="1" u="sng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1 результат по 3 региональным проектам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</p:txBody>
      </p:sp>
      <p:grpSp>
        <p:nvGrpSpPr>
          <p:cNvPr id="35853" name="Группа 35852">
            <a:extLst>
              <a:ext uri="{FF2B5EF4-FFF2-40B4-BE49-F238E27FC236}">
                <a16:creationId xmlns="" xmlns:a16="http://schemas.microsoft.com/office/drawing/2014/main" id="{14E39491-BD0E-6CFC-55F4-C2AC9324BCC6}"/>
              </a:ext>
            </a:extLst>
          </p:cNvPr>
          <p:cNvGrpSpPr/>
          <p:nvPr/>
        </p:nvGrpSpPr>
        <p:grpSpPr>
          <a:xfrm>
            <a:off x="311524" y="1467252"/>
            <a:ext cx="5797902" cy="3208502"/>
            <a:chOff x="3981813" y="536086"/>
            <a:chExt cx="4806083" cy="2137477"/>
          </a:xfrm>
        </p:grpSpPr>
        <p:sp>
          <p:nvSpPr>
            <p:cNvPr id="96" name="Скругленный прямоугольник 20">
              <a:extLst>
                <a:ext uri="{FF2B5EF4-FFF2-40B4-BE49-F238E27FC236}">
                  <a16:creationId xmlns="" xmlns:a16="http://schemas.microsoft.com/office/drawing/2014/main" id="{02DDFB17-FE93-4443-A3E8-42A3FC343C93}"/>
                </a:ext>
              </a:extLst>
            </p:cNvPr>
            <p:cNvSpPr/>
            <p:nvPr/>
          </p:nvSpPr>
          <p:spPr>
            <a:xfrm>
              <a:off x="3981813" y="536086"/>
              <a:ext cx="4367684" cy="2137477"/>
            </a:xfrm>
            <a:prstGeom prst="roundRect">
              <a:avLst>
                <a:gd name="adj" fmla="val 344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 cap="flat">
              <a:noFill/>
              <a:prstDash val="solid"/>
              <a:miter lim="800000"/>
            </a:ln>
            <a:effectLst>
              <a:outerShdw blurRad="520700" dist="38100" dir="2700000" algn="tl" rotWithShape="0">
                <a:prstClr val="black">
                  <a:alpha val="7000"/>
                </a:prst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3534" tIns="83534" rIns="83534" bIns="83534" numCol="1" spcCol="38100" rtlCol="0" anchor="ctr">
              <a:noAutofit/>
            </a:bodyPr>
            <a:lstStyle/>
            <a:p>
              <a:pPr defTabSz="2101265" hangingPunct="0"/>
              <a:endParaRPr lang="ru-RU" sz="4000" dirty="0">
                <a:solidFill>
                  <a:schemeClr val="bg1">
                    <a:lumMod val="85000"/>
                  </a:schemeClr>
                </a:solidFill>
                <a:latin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8" name="Скругленный прямоугольник 59">
              <a:extLst>
                <a:ext uri="{FF2B5EF4-FFF2-40B4-BE49-F238E27FC236}">
                  <a16:creationId xmlns="" xmlns:a16="http://schemas.microsoft.com/office/drawing/2014/main" id="{F09299CD-6D52-2541-ABE6-DDB48F1EDDDA}"/>
                </a:ext>
              </a:extLst>
            </p:cNvPr>
            <p:cNvSpPr/>
            <p:nvPr/>
          </p:nvSpPr>
          <p:spPr>
            <a:xfrm>
              <a:off x="4156842" y="613326"/>
              <a:ext cx="3981349" cy="69823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ru-RU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Борьба с онкологическими заболеваниями</a:t>
              </a:r>
            </a:p>
          </p:txBody>
        </p:sp>
        <p:sp>
          <p:nvSpPr>
            <p:cNvPr id="121" name="Скругленный прямоугольник 59">
              <a:extLst>
                <a:ext uri="{FF2B5EF4-FFF2-40B4-BE49-F238E27FC236}">
                  <a16:creationId xmlns="" xmlns:a16="http://schemas.microsoft.com/office/drawing/2014/main" id="{34ED0398-4797-2948-94E3-E3D165561D14}"/>
                </a:ext>
              </a:extLst>
            </p:cNvPr>
            <p:cNvSpPr/>
            <p:nvPr/>
          </p:nvSpPr>
          <p:spPr>
            <a:xfrm>
              <a:off x="4105851" y="1155134"/>
              <a:ext cx="4202442" cy="570252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Доля ЗНО, выявленных на 1-2 стадиях, </a:t>
              </a:r>
            </a:p>
            <a:p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52,1% при плане 55,1%</a:t>
              </a:r>
            </a:p>
          </p:txBody>
        </p:sp>
        <p:sp>
          <p:nvSpPr>
            <p:cNvPr id="9" name="Скругленный прямоугольник 59">
              <a:extLst>
                <a:ext uri="{FF2B5EF4-FFF2-40B4-BE49-F238E27FC236}">
                  <a16:creationId xmlns="" xmlns:a16="http://schemas.microsoft.com/office/drawing/2014/main" id="{9A35D9CC-A886-2E28-D9FC-C1AB2B60B04D}"/>
                </a:ext>
              </a:extLst>
            </p:cNvPr>
            <p:cNvSpPr/>
            <p:nvPr/>
          </p:nvSpPr>
          <p:spPr>
            <a:xfrm>
              <a:off x="4806548" y="888723"/>
              <a:ext cx="3981348" cy="465862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FF000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Не достигнуто 3 показателя</a:t>
              </a:r>
            </a:p>
            <a:p>
              <a:endPara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endParaRPr>
            </a:p>
          </p:txBody>
        </p:sp>
        <p:sp>
          <p:nvSpPr>
            <p:cNvPr id="11" name="Скругленный прямоугольник 59">
              <a:extLst>
                <a:ext uri="{FF2B5EF4-FFF2-40B4-BE49-F238E27FC236}">
                  <a16:creationId xmlns="" xmlns:a16="http://schemas.microsoft.com/office/drawing/2014/main" id="{816B01EF-55FB-BAC3-B491-A82FC7C0D868}"/>
                </a:ext>
              </a:extLst>
            </p:cNvPr>
            <p:cNvSpPr/>
            <p:nvPr/>
          </p:nvSpPr>
          <p:spPr>
            <a:xfrm>
              <a:off x="4094729" y="1574650"/>
              <a:ext cx="4268224" cy="465862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Одногодичная летальность, </a:t>
              </a:r>
            </a:p>
            <a:p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24,6% при плане 22,7% </a:t>
              </a:r>
            </a:p>
          </p:txBody>
        </p:sp>
        <p:sp>
          <p:nvSpPr>
            <p:cNvPr id="14" name="Скругленный прямоугольник 59">
              <a:extLst>
                <a:ext uri="{FF2B5EF4-FFF2-40B4-BE49-F238E27FC236}">
                  <a16:creationId xmlns="" xmlns:a16="http://schemas.microsoft.com/office/drawing/2014/main" id="{2F0E76EA-E09E-A58F-F29E-9FD9F6CB8AE2}"/>
                </a:ext>
              </a:extLst>
            </p:cNvPr>
            <p:cNvSpPr/>
            <p:nvPr/>
          </p:nvSpPr>
          <p:spPr>
            <a:xfrm>
              <a:off x="4094728" y="2026605"/>
              <a:ext cx="3981348" cy="465862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Удельный вес больных ЗНО, состоящих на учете 5 и более лет,</a:t>
              </a:r>
            </a:p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54,2% при плане 56,7% </a:t>
              </a:r>
            </a:p>
          </p:txBody>
        </p:sp>
      </p:grpSp>
      <p:grpSp>
        <p:nvGrpSpPr>
          <p:cNvPr id="35854" name="Группа 35853">
            <a:extLst>
              <a:ext uri="{FF2B5EF4-FFF2-40B4-BE49-F238E27FC236}">
                <a16:creationId xmlns="" xmlns:a16="http://schemas.microsoft.com/office/drawing/2014/main" id="{69BFA82E-07D3-8296-FE2B-ED0E30A13C9B}"/>
              </a:ext>
            </a:extLst>
          </p:cNvPr>
          <p:cNvGrpSpPr/>
          <p:nvPr/>
        </p:nvGrpSpPr>
        <p:grpSpPr>
          <a:xfrm>
            <a:off x="5696176" y="1441820"/>
            <a:ext cx="12110728" cy="8197479"/>
            <a:chOff x="3981813" y="536086"/>
            <a:chExt cx="4367684" cy="556489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5855" name="Скругленный прямоугольник 20">
              <a:extLst>
                <a:ext uri="{FF2B5EF4-FFF2-40B4-BE49-F238E27FC236}">
                  <a16:creationId xmlns="" xmlns:a16="http://schemas.microsoft.com/office/drawing/2014/main" id="{9202FB5B-7658-40C4-A84D-1A83DB0EFFA8}"/>
                </a:ext>
              </a:extLst>
            </p:cNvPr>
            <p:cNvSpPr/>
            <p:nvPr/>
          </p:nvSpPr>
          <p:spPr>
            <a:xfrm>
              <a:off x="3981813" y="536086"/>
              <a:ext cx="4367684" cy="5564899"/>
            </a:xfrm>
            <a:prstGeom prst="roundRect">
              <a:avLst>
                <a:gd name="adj" fmla="val 3443"/>
              </a:avLst>
            </a:prstGeom>
            <a:grpFill/>
            <a:ln w="12700" cap="flat">
              <a:noFill/>
              <a:prstDash val="solid"/>
              <a:miter lim="800000"/>
            </a:ln>
            <a:effectLst>
              <a:outerShdw blurRad="520700" dist="38100" dir="2700000" algn="tl" rotWithShape="0">
                <a:prstClr val="black">
                  <a:alpha val="7000"/>
                </a:prst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3534" tIns="83534" rIns="83534" bIns="83534" numCol="1" spcCol="38100" rtlCol="0" anchor="ctr">
              <a:noAutofit/>
            </a:bodyPr>
            <a:lstStyle/>
            <a:p>
              <a:pPr defTabSz="2101265" hangingPunct="0"/>
              <a:endParaRPr lang="ru-RU" sz="4000" dirty="0">
                <a:solidFill>
                  <a:schemeClr val="bg1">
                    <a:lumMod val="85000"/>
                  </a:schemeClr>
                </a:solidFill>
                <a:latin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5856" name="Скругленный прямоугольник 59">
              <a:extLst>
                <a:ext uri="{FF2B5EF4-FFF2-40B4-BE49-F238E27FC236}">
                  <a16:creationId xmlns="" xmlns:a16="http://schemas.microsoft.com/office/drawing/2014/main" id="{676C3A39-F0DC-AFA7-5375-E468C770070F}"/>
                </a:ext>
              </a:extLst>
            </p:cNvPr>
            <p:cNvSpPr/>
            <p:nvPr/>
          </p:nvSpPr>
          <p:spPr>
            <a:xfrm>
              <a:off x="4190474" y="698633"/>
              <a:ext cx="3981349" cy="698233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ru-RU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Обеспечение медицинских организаций системы здравоохранения квалифицированными кадрами</a:t>
              </a:r>
            </a:p>
          </p:txBody>
        </p:sp>
        <p:sp>
          <p:nvSpPr>
            <p:cNvPr id="35857" name="Скругленный прямоугольник 59">
              <a:extLst>
                <a:ext uri="{FF2B5EF4-FFF2-40B4-BE49-F238E27FC236}">
                  <a16:creationId xmlns="" xmlns:a16="http://schemas.microsoft.com/office/drawing/2014/main" id="{E50B53E4-C46D-2694-C3BF-646C01DAA57D}"/>
                </a:ext>
              </a:extLst>
            </p:cNvPr>
            <p:cNvSpPr/>
            <p:nvPr/>
          </p:nvSpPr>
          <p:spPr>
            <a:xfrm>
              <a:off x="4051644" y="1301941"/>
              <a:ext cx="4282858" cy="570252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Обеспеченность врачами, работающими в государственных и муниципальных МО, чел. на 10 тыс. населения,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план на 2022 г. - 51,7%; факт – 49,1%</a:t>
              </a:r>
            </a:p>
          </p:txBody>
        </p:sp>
        <p:sp>
          <p:nvSpPr>
            <p:cNvPr id="35859" name="Скругленный прямоугольник 59">
              <a:extLst>
                <a:ext uri="{FF2B5EF4-FFF2-40B4-BE49-F238E27FC236}">
                  <a16:creationId xmlns="" xmlns:a16="http://schemas.microsoft.com/office/drawing/2014/main" id="{54CAC4C5-C0C4-AC4C-AB1E-A1677C844DAC}"/>
                </a:ext>
              </a:extLst>
            </p:cNvPr>
            <p:cNvSpPr/>
            <p:nvPr/>
          </p:nvSpPr>
          <p:spPr>
            <a:xfrm>
              <a:off x="4045790" y="1808659"/>
              <a:ext cx="3981348" cy="767278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Обеспеченность медицинскими работниками, оказывающими скорую медицинскую помощь, чел. на 10 тыс. населения,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план на 2022 г. - 9; факт– 8,2</a:t>
              </a:r>
            </a:p>
          </p:txBody>
        </p:sp>
        <p:sp>
          <p:nvSpPr>
            <p:cNvPr id="35860" name="Скругленный прямоугольник 59">
              <a:extLst>
                <a:ext uri="{FF2B5EF4-FFF2-40B4-BE49-F238E27FC236}">
                  <a16:creationId xmlns="" xmlns:a16="http://schemas.microsoft.com/office/drawing/2014/main" id="{0CFFE4CD-0909-8484-E769-184F828BED72}"/>
                </a:ext>
              </a:extLst>
            </p:cNvPr>
            <p:cNvSpPr/>
            <p:nvPr/>
          </p:nvSpPr>
          <p:spPr>
            <a:xfrm>
              <a:off x="4046575" y="3461722"/>
              <a:ext cx="4230036" cy="465862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Укомплектованность МО, оказывающих медпомощь в амбулаторных условиях (доля занятых физическими лицами должностей от общего количества должностей в МО, оказывающих медпомощь в амбулаторных условиях), % нарастающим итогом: врачами»,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план на 2022 г. – 94,9%, факт – 80,9%</a:t>
              </a:r>
            </a:p>
          </p:txBody>
        </p:sp>
        <p:sp>
          <p:nvSpPr>
            <p:cNvPr id="35861" name="Скругленный прямоугольник 59">
              <a:extLst>
                <a:ext uri="{FF2B5EF4-FFF2-40B4-BE49-F238E27FC236}">
                  <a16:creationId xmlns="" xmlns:a16="http://schemas.microsoft.com/office/drawing/2014/main" id="{8806C9C4-1B68-2565-8D28-F5C867BE7CBD}"/>
                </a:ext>
              </a:extLst>
            </p:cNvPr>
            <p:cNvSpPr/>
            <p:nvPr/>
          </p:nvSpPr>
          <p:spPr>
            <a:xfrm>
              <a:off x="4047360" y="2342940"/>
              <a:ext cx="3981348" cy="465862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Обеспеченность населения врачами, оказывающими специализированную медицинскую помощь, чел. на 10 тыс. населения,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план на 2022 г. – 17,3; факт– 16,5</a:t>
              </a:r>
            </a:p>
          </p:txBody>
        </p:sp>
        <p:sp>
          <p:nvSpPr>
            <p:cNvPr id="35862" name="Скругленный прямоугольник 59">
              <a:extLst>
                <a:ext uri="{FF2B5EF4-FFF2-40B4-BE49-F238E27FC236}">
                  <a16:creationId xmlns="" xmlns:a16="http://schemas.microsoft.com/office/drawing/2014/main" id="{5844CCC5-5C5C-181F-0CDD-82FD5DD3DE38}"/>
                </a:ext>
              </a:extLst>
            </p:cNvPr>
            <p:cNvSpPr/>
            <p:nvPr/>
          </p:nvSpPr>
          <p:spPr>
            <a:xfrm>
              <a:off x="4050586" y="2892079"/>
              <a:ext cx="3981348" cy="465862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ru-RU" dirty="0">
                  <a:solidFill>
                    <a:srgbClr val="002060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Обеспеченность населения средними медицинскими работниками, работающими в государственных и муниципальных МО, чел на 10 тыс. населения, </a:t>
              </a:r>
              <a:r>
                <a:rPr lang="ru-RU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план на 2022 г. – 147,7, факт – 135,2</a:t>
              </a:r>
            </a:p>
          </p:txBody>
        </p:sp>
      </p:grpSp>
      <p:grpSp>
        <p:nvGrpSpPr>
          <p:cNvPr id="35866" name="Группа 35865">
            <a:extLst>
              <a:ext uri="{FF2B5EF4-FFF2-40B4-BE49-F238E27FC236}">
                <a16:creationId xmlns="" xmlns:a16="http://schemas.microsoft.com/office/drawing/2014/main" id="{ACDED877-1D92-A94A-9857-15E833F6EF31}"/>
              </a:ext>
            </a:extLst>
          </p:cNvPr>
          <p:cNvGrpSpPr/>
          <p:nvPr/>
        </p:nvGrpSpPr>
        <p:grpSpPr>
          <a:xfrm>
            <a:off x="261816" y="4789686"/>
            <a:ext cx="5269032" cy="4849613"/>
            <a:chOff x="3981813" y="536086"/>
            <a:chExt cx="4367684" cy="556489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5867" name="Скругленный прямоугольник 20">
              <a:extLst>
                <a:ext uri="{FF2B5EF4-FFF2-40B4-BE49-F238E27FC236}">
                  <a16:creationId xmlns="" xmlns:a16="http://schemas.microsoft.com/office/drawing/2014/main" id="{5B9E7EEE-9B4A-A3AA-9909-73C9CD58ABA5}"/>
                </a:ext>
              </a:extLst>
            </p:cNvPr>
            <p:cNvSpPr/>
            <p:nvPr/>
          </p:nvSpPr>
          <p:spPr>
            <a:xfrm>
              <a:off x="3981813" y="536086"/>
              <a:ext cx="4367684" cy="5564899"/>
            </a:xfrm>
            <a:prstGeom prst="roundRect">
              <a:avLst>
                <a:gd name="adj" fmla="val 3443"/>
              </a:avLst>
            </a:prstGeom>
            <a:grpFill/>
            <a:ln w="12700" cap="flat">
              <a:noFill/>
              <a:prstDash val="solid"/>
              <a:miter lim="800000"/>
            </a:ln>
            <a:effectLst>
              <a:outerShdw blurRad="520700" dist="38100" dir="2700000" algn="tl" rotWithShape="0">
                <a:prstClr val="black">
                  <a:alpha val="7000"/>
                </a:prst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83534" tIns="83534" rIns="83534" bIns="83534" numCol="1" spcCol="38100" rtlCol="0" anchor="ctr">
              <a:noAutofit/>
            </a:bodyPr>
            <a:lstStyle/>
            <a:p>
              <a:pPr defTabSz="2101265" hangingPunct="0"/>
              <a:endParaRPr lang="ru-RU" sz="4000" dirty="0">
                <a:solidFill>
                  <a:schemeClr val="bg1">
                    <a:lumMod val="85000"/>
                  </a:schemeClr>
                </a:solidFill>
                <a:latin typeface="Fira Sans" panose="020B05030500000200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5868" name="Скругленный прямоугольник 59">
              <a:extLst>
                <a:ext uri="{FF2B5EF4-FFF2-40B4-BE49-F238E27FC236}">
                  <a16:creationId xmlns="" xmlns:a16="http://schemas.microsoft.com/office/drawing/2014/main" id="{CBCEAA0D-8F16-2F14-4503-3E5849F2593B}"/>
                </a:ext>
              </a:extLst>
            </p:cNvPr>
            <p:cNvSpPr/>
            <p:nvPr/>
          </p:nvSpPr>
          <p:spPr>
            <a:xfrm>
              <a:off x="4161777" y="668981"/>
              <a:ext cx="3981349" cy="698233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ru-RU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" panose="020B0503050000020004" pitchFamily="34" charset="0"/>
                  <a:ea typeface="Fira Sans" panose="020B0503050000020004" pitchFamily="34" charset="0"/>
                </a:rPr>
                <a:t>Создание единого цифрового контура в здравоохранении на основе ЕГИСЗ</a:t>
              </a:r>
            </a:p>
          </p:txBody>
        </p:sp>
      </p:grpSp>
      <p:sp>
        <p:nvSpPr>
          <p:cNvPr id="90" name="object 8">
            <a:extLst>
              <a:ext uri="{FF2B5EF4-FFF2-40B4-BE49-F238E27FC236}">
                <a16:creationId xmlns="" xmlns:a16="http://schemas.microsoft.com/office/drawing/2014/main" id="{59AE5E88-BA78-43EE-83C2-94E53E94AE5F}"/>
              </a:ext>
            </a:extLst>
          </p:cNvPr>
          <p:cNvSpPr/>
          <p:nvPr/>
        </p:nvSpPr>
        <p:spPr>
          <a:xfrm flipV="1">
            <a:off x="582344" y="9799213"/>
            <a:ext cx="17068800" cy="152400"/>
          </a:xfrm>
          <a:custGeom>
            <a:avLst/>
            <a:gdLst/>
            <a:ahLst/>
            <a:cxnLst/>
            <a:rect l="l" t="t" r="r" b="b"/>
            <a:pathLst>
              <a:path w="16221075">
                <a:moveTo>
                  <a:pt x="0" y="0"/>
                </a:moveTo>
                <a:lnTo>
                  <a:pt x="16221073" y="0"/>
                </a:lnTo>
              </a:path>
            </a:pathLst>
          </a:custGeom>
          <a:ln w="9524">
            <a:solidFill>
              <a:srgbClr val="3225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Скругленный прямоугольник 59">
            <a:extLst>
              <a:ext uri="{FF2B5EF4-FFF2-40B4-BE49-F238E27FC236}">
                <a16:creationId xmlns="" xmlns:a16="http://schemas.microsoft.com/office/drawing/2014/main" id="{2888718D-D7E0-ACAD-5B02-2E78C61DA689}"/>
              </a:ext>
            </a:extLst>
          </p:cNvPr>
          <p:cNvSpPr/>
          <p:nvPr/>
        </p:nvSpPr>
        <p:spPr>
          <a:xfrm>
            <a:off x="9542559" y="2137296"/>
            <a:ext cx="4802969" cy="54684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ru-RU" dirty="0">
                <a:solidFill>
                  <a:srgbClr val="FF000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Не достигнуто 7 показателей и 1 результат</a:t>
            </a:r>
          </a:p>
          <a:p>
            <a:endParaRPr lang="ru-RU" dirty="0">
              <a:solidFill>
                <a:srgbClr val="002060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8" name="Скругленный прямоугольник 59">
            <a:extLst>
              <a:ext uri="{FF2B5EF4-FFF2-40B4-BE49-F238E27FC236}">
                <a16:creationId xmlns="" xmlns:a16="http://schemas.microsoft.com/office/drawing/2014/main" id="{FE3AB32E-B5AE-F27A-584A-B1B5A2B7E424}"/>
              </a:ext>
            </a:extLst>
          </p:cNvPr>
          <p:cNvSpPr/>
          <p:nvPr/>
        </p:nvSpPr>
        <p:spPr>
          <a:xfrm>
            <a:off x="5893400" y="6845514"/>
            <a:ext cx="11672709" cy="651429"/>
          </a:xfrm>
          <a:prstGeom prst="roundRect">
            <a:avLst>
              <a:gd name="adj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Укомплектованность МО, оказывающих медпомощь в амбулаторных условиях (доля занятых физическими лицами должностей от общего количества должностей в МО, оказывающих медпомощь в амбулаторных условиях), % нарастающим итогом: средними медработниками,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</a:rPr>
              <a:t>план на 2022 г. – 100%, факт – 88,2%</a:t>
            </a:r>
          </a:p>
        </p:txBody>
      </p:sp>
      <p:sp>
        <p:nvSpPr>
          <p:cNvPr id="10" name="Скругленный прямоугольник 59">
            <a:extLst>
              <a:ext uri="{FF2B5EF4-FFF2-40B4-BE49-F238E27FC236}">
                <a16:creationId xmlns="" xmlns:a16="http://schemas.microsoft.com/office/drawing/2014/main" id="{0D2B5EF2-414D-E8E0-23A5-F2FDF88B1377}"/>
              </a:ext>
            </a:extLst>
          </p:cNvPr>
          <p:cNvSpPr/>
          <p:nvPr/>
        </p:nvSpPr>
        <p:spPr>
          <a:xfrm>
            <a:off x="5861500" y="7964700"/>
            <a:ext cx="11672709" cy="651429"/>
          </a:xfrm>
          <a:prstGeom prst="roundRect">
            <a:avLst>
              <a:gd name="adj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Укомплектованность фельдшерских пунктов, фельдшерско-акушерских пунктов, врачебных амбулаторий медицинскими работниками»,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</a:rPr>
              <a:t>план на 2022 г. – 95,4%, факт– 91,1%</a:t>
            </a:r>
          </a:p>
        </p:txBody>
      </p:sp>
      <p:sp>
        <p:nvSpPr>
          <p:cNvPr id="15" name="Скругленный прямоугольник 59">
            <a:extLst>
              <a:ext uri="{FF2B5EF4-FFF2-40B4-BE49-F238E27FC236}">
                <a16:creationId xmlns="" xmlns:a16="http://schemas.microsoft.com/office/drawing/2014/main" id="{517A7410-2D13-893C-7B5E-72626EEE92BA}"/>
              </a:ext>
            </a:extLst>
          </p:cNvPr>
          <p:cNvSpPr/>
          <p:nvPr/>
        </p:nvSpPr>
        <p:spPr>
          <a:xfrm>
            <a:off x="5886869" y="8806754"/>
            <a:ext cx="11672709" cy="651429"/>
          </a:xfrm>
          <a:prstGeom prst="roundRect">
            <a:avLst>
              <a:gd name="adj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ru-RU" u="sng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 результат: </a:t>
            </a:r>
            <a:r>
              <a: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«увеличена численность средних медицинских работников, работающих в государственных медицинских организациях, тыс. человек нарастающим итогом»,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</a:rPr>
              <a:t>план на 2022 г. – 4,799, факт – 4,528</a:t>
            </a:r>
          </a:p>
        </p:txBody>
      </p:sp>
      <p:sp>
        <p:nvSpPr>
          <p:cNvPr id="18" name="Скругленный прямоугольник 59">
            <a:extLst>
              <a:ext uri="{FF2B5EF4-FFF2-40B4-BE49-F238E27FC236}">
                <a16:creationId xmlns="" xmlns:a16="http://schemas.microsoft.com/office/drawing/2014/main" id="{5003A6FF-70D1-3FBB-3764-DAD44393A4EB}"/>
              </a:ext>
            </a:extLst>
          </p:cNvPr>
          <p:cNvSpPr/>
          <p:nvPr/>
        </p:nvSpPr>
        <p:spPr>
          <a:xfrm>
            <a:off x="1443480" y="5520782"/>
            <a:ext cx="4802969" cy="65142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ru-RU" dirty="0">
                <a:solidFill>
                  <a:srgbClr val="FF000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Не достигнуто 3 показателя</a:t>
            </a:r>
          </a:p>
          <a:p>
            <a:endParaRPr lang="ru-RU" dirty="0">
              <a:solidFill>
                <a:srgbClr val="002060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20" name="Скругленный прямоугольник 59">
            <a:extLst>
              <a:ext uri="{FF2B5EF4-FFF2-40B4-BE49-F238E27FC236}">
                <a16:creationId xmlns="" xmlns:a16="http://schemas.microsoft.com/office/drawing/2014/main" id="{D8B317B9-6471-2444-DC72-5C44E9B9B8F1}"/>
              </a:ext>
            </a:extLst>
          </p:cNvPr>
          <p:cNvSpPr/>
          <p:nvPr/>
        </p:nvSpPr>
        <p:spPr>
          <a:xfrm>
            <a:off x="386017" y="5897450"/>
            <a:ext cx="5035288" cy="79740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/>
            <a:r>
              <a: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Доля записей на прием к врачу, совершенных гражданами дистанционно,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</a:rPr>
              <a:t>план на 2022 г. – 48%, факт – 13,4%</a:t>
            </a:r>
          </a:p>
        </p:txBody>
      </p:sp>
      <p:sp>
        <p:nvSpPr>
          <p:cNvPr id="21" name="Скругленный прямоугольник 59">
            <a:extLst>
              <a:ext uri="{FF2B5EF4-FFF2-40B4-BE49-F238E27FC236}">
                <a16:creationId xmlns="" xmlns:a16="http://schemas.microsoft.com/office/drawing/2014/main" id="{41349993-1EB1-4539-B2A3-03DA7E7F4065}"/>
              </a:ext>
            </a:extLst>
          </p:cNvPr>
          <p:cNvSpPr/>
          <p:nvPr/>
        </p:nvSpPr>
        <p:spPr>
          <a:xfrm>
            <a:off x="376947" y="6873899"/>
            <a:ext cx="5035288" cy="79740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/>
            <a:r>
              <a: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Доля случаев оказания медицинской помощи, по которым предоставлены электронные медицинские документы в подсистемы ЕГИСЗ за период,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</a:rPr>
              <a:t>план на 2022 г.– 60%, факт– 8,8%</a:t>
            </a:r>
          </a:p>
        </p:txBody>
      </p:sp>
      <p:sp>
        <p:nvSpPr>
          <p:cNvPr id="23" name="Скругленный прямоугольник 59">
            <a:extLst>
              <a:ext uri="{FF2B5EF4-FFF2-40B4-BE49-F238E27FC236}">
                <a16:creationId xmlns="" xmlns:a16="http://schemas.microsoft.com/office/drawing/2014/main" id="{93402477-3A52-C6CB-194B-165686DCE0B1}"/>
              </a:ext>
            </a:extLst>
          </p:cNvPr>
          <p:cNvSpPr/>
          <p:nvPr/>
        </p:nvSpPr>
        <p:spPr>
          <a:xfrm>
            <a:off x="386017" y="8154864"/>
            <a:ext cx="5035288" cy="144147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/>
            <a:r>
              <a:rPr lang="ru-RU" dirty="0">
                <a:solidFill>
                  <a:srgbClr val="002060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Доля МО государственной и муниципальной систем здравоохранения, подключенных к централизованным подсистемам ГИС в сфере здравоохранения субъектов РФ, </a:t>
            </a:r>
          </a:p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</a:rPr>
              <a:t>план на 2022 г.-100%, факт - 99,7%</a:t>
            </a:r>
          </a:p>
        </p:txBody>
      </p:sp>
    </p:spTree>
    <p:extLst>
      <p:ext uri="{BB962C8B-B14F-4D97-AF65-F5344CB8AC3E}">
        <p14:creationId xmlns:p14="http://schemas.microsoft.com/office/powerpoint/2010/main" val="428395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62AACE9-A63A-593B-DD68-8F17D2687B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27" name="object 8"/>
          <p:cNvSpPr/>
          <p:nvPr/>
        </p:nvSpPr>
        <p:spPr>
          <a:xfrm flipV="1">
            <a:off x="533400" y="9639300"/>
            <a:ext cx="17068800" cy="152400"/>
          </a:xfrm>
          <a:custGeom>
            <a:avLst/>
            <a:gdLst/>
            <a:ahLst/>
            <a:cxnLst/>
            <a:rect l="l" t="t" r="r" b="b"/>
            <a:pathLst>
              <a:path w="16221075">
                <a:moveTo>
                  <a:pt x="0" y="0"/>
                </a:moveTo>
                <a:lnTo>
                  <a:pt x="16221073" y="0"/>
                </a:lnTo>
              </a:path>
            </a:pathLst>
          </a:custGeom>
          <a:ln w="9524">
            <a:solidFill>
              <a:srgbClr val="3225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8"/>
          <p:cNvSpPr txBox="1"/>
          <p:nvPr/>
        </p:nvSpPr>
        <p:spPr>
          <a:xfrm>
            <a:off x="13063640" y="4922127"/>
            <a:ext cx="4191000" cy="33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0"/>
              </a:spcBef>
            </a:pPr>
            <a:r>
              <a:rPr lang="ru-RU" sz="2000" b="1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Средняя заработная плата, </a:t>
            </a:r>
            <a:r>
              <a:rPr lang="ru-RU" sz="1600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руб.</a:t>
            </a:r>
            <a:endParaRPr sz="20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rebuchet MS"/>
            </a:endParaRPr>
          </a:p>
        </p:txBody>
      </p:sp>
      <p:graphicFrame>
        <p:nvGraphicFramePr>
          <p:cNvPr id="43" name="Диаграмма 42"/>
          <p:cNvGraphicFramePr/>
          <p:nvPr/>
        </p:nvGraphicFramePr>
        <p:xfrm>
          <a:off x="-1600200" y="6057210"/>
          <a:ext cx="8305800" cy="5106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5" name="object 8"/>
          <p:cNvSpPr txBox="1"/>
          <p:nvPr/>
        </p:nvSpPr>
        <p:spPr>
          <a:xfrm>
            <a:off x="277544" y="4991790"/>
            <a:ext cx="6248400" cy="106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100"/>
              </a:lnSpc>
              <a:spcBef>
                <a:spcPts val="100"/>
              </a:spcBef>
            </a:pPr>
            <a:r>
              <a:rPr lang="ru-RU" sz="2000" b="1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Исполнение Территориальной программы госгарантий бесплатного оказания гражданам медпомощи, </a:t>
            </a:r>
            <a:r>
              <a:rPr lang="ru-RU" sz="1600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млн. руб.</a:t>
            </a:r>
            <a:endParaRPr sz="16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rebuchet MS"/>
            </a:endParaRPr>
          </a:p>
        </p:txBody>
      </p:sp>
      <p:sp>
        <p:nvSpPr>
          <p:cNvPr id="60" name="object 8"/>
          <p:cNvSpPr txBox="1"/>
          <p:nvPr/>
        </p:nvSpPr>
        <p:spPr>
          <a:xfrm>
            <a:off x="762000" y="1550704"/>
            <a:ext cx="6324600" cy="33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0"/>
              </a:spcBef>
            </a:pPr>
            <a:r>
              <a:rPr lang="ru-RU" sz="2000" b="1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Исполнение бюджета министерства, </a:t>
            </a:r>
            <a:r>
              <a:rPr lang="ru-RU" sz="1600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млн. руб.</a:t>
            </a:r>
            <a:endParaRPr sz="16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rebuchet MS"/>
            </a:endParaRPr>
          </a:p>
        </p:txBody>
      </p:sp>
      <p:sp>
        <p:nvSpPr>
          <p:cNvPr id="63" name="object 8"/>
          <p:cNvSpPr txBox="1"/>
          <p:nvPr/>
        </p:nvSpPr>
        <p:spPr>
          <a:xfrm>
            <a:off x="6988402" y="1558729"/>
            <a:ext cx="6705600" cy="33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100"/>
              </a:lnSpc>
              <a:spcBef>
                <a:spcPts val="100"/>
              </a:spcBef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Резервный фонд Правительства РТ</a:t>
            </a:r>
            <a:r>
              <a:rPr lang="ru-RU" sz="2000" b="1" spc="-5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, </a:t>
            </a:r>
            <a:r>
              <a:rPr lang="ru-RU" sz="1600" spc="-5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млн. руб.</a:t>
            </a:r>
            <a:endParaRPr sz="2000" dirty="0">
              <a:solidFill>
                <a:schemeClr val="tx2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rebuchet MS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BBC064A5-4D86-D81E-5B35-FC3004A3AEFA}"/>
              </a:ext>
            </a:extLst>
          </p:cNvPr>
          <p:cNvGrpSpPr/>
          <p:nvPr/>
        </p:nvGrpSpPr>
        <p:grpSpPr>
          <a:xfrm>
            <a:off x="582344" y="285444"/>
            <a:ext cx="2819400" cy="1114852"/>
            <a:chOff x="582344" y="285444"/>
            <a:chExt cx="2819400" cy="1114852"/>
          </a:xfrm>
        </p:grpSpPr>
        <p:sp>
          <p:nvSpPr>
            <p:cNvPr id="3" name="Freeform: Shape 30">
              <a:extLst>
                <a:ext uri="{FF2B5EF4-FFF2-40B4-BE49-F238E27FC236}">
                  <a16:creationId xmlns="" xmlns:a16="http://schemas.microsoft.com/office/drawing/2014/main" id="{F5C1F290-6909-BD54-97E2-6433DE7BF5EB}"/>
                </a:ext>
              </a:extLst>
            </p:cNvPr>
            <p:cNvSpPr/>
            <p:nvPr/>
          </p:nvSpPr>
          <p:spPr>
            <a:xfrm rot="5400000">
              <a:off x="1496744" y="-628956"/>
              <a:ext cx="990600" cy="2819400"/>
            </a:xfrm>
            <a:prstGeom prst="plaqu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" name="TextBox 9">
              <a:extLst>
                <a:ext uri="{FF2B5EF4-FFF2-40B4-BE49-F238E27FC236}">
                  <a16:creationId xmlns="" xmlns:a16="http://schemas.microsoft.com/office/drawing/2014/main" id="{0CD1541E-D2ED-79C5-B6FD-778A30236996}"/>
                </a:ext>
              </a:extLst>
            </p:cNvPr>
            <p:cNvSpPr txBox="1"/>
            <p:nvPr/>
          </p:nvSpPr>
          <p:spPr>
            <a:xfrm>
              <a:off x="1130269" y="580903"/>
              <a:ext cx="1723549" cy="819393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zh-CN" b="1" dirty="0">
                  <a:solidFill>
                    <a:prstClr val="white"/>
                  </a:solidFill>
                  <a:latin typeface="Arial"/>
                  <a:ea typeface="微软雅黑"/>
                </a:rPr>
                <a:t>ФИНАНСИРОВАНИЕ</a:t>
              </a:r>
              <a:endPara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graphicFrame>
        <p:nvGraphicFramePr>
          <p:cNvPr id="32" name="Диаграмма 31"/>
          <p:cNvGraphicFramePr/>
          <p:nvPr/>
        </p:nvGraphicFramePr>
        <p:xfrm>
          <a:off x="11582402" y="5569907"/>
          <a:ext cx="6172200" cy="406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12801352" y="8088326"/>
            <a:ext cx="958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rebuchet MS"/>
              </a:rPr>
              <a:t>Врачи </a:t>
            </a:r>
            <a:endParaRPr lang="ru-RU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3659566" y="8392529"/>
            <a:ext cx="17164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Средний</a:t>
            </a:r>
          </a:p>
          <a:p>
            <a:pPr algn="ctr"/>
            <a:r>
              <a:rPr lang="ru-RU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медперсонал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5446557" y="8652390"/>
            <a:ext cx="17164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Младший</a:t>
            </a:r>
          </a:p>
          <a:p>
            <a:pPr algn="ctr"/>
            <a:r>
              <a:rPr lang="ru-RU" spc="-5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медперсонал</a:t>
            </a:r>
            <a:endParaRPr lang="ru-RU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4607705" y="7390911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96,2%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3119050" y="6545893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183,8%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6205678" y="7656626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90,1%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337035" y="460801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2022 году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финансирование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отрасли здравоохранения составило 11 691,5 млн. рублей</a:t>
            </a:r>
          </a:p>
        </p:txBody>
      </p:sp>
      <p:graphicFrame>
        <p:nvGraphicFramePr>
          <p:cNvPr id="42" name="Диаграмма 41"/>
          <p:cNvGraphicFramePr/>
          <p:nvPr/>
        </p:nvGraphicFramePr>
        <p:xfrm>
          <a:off x="0" y="1866900"/>
          <a:ext cx="7848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8" name="Диаграмма 47"/>
          <p:cNvGraphicFramePr/>
          <p:nvPr/>
        </p:nvGraphicFramePr>
        <p:xfrm>
          <a:off x="7505700" y="1866900"/>
          <a:ext cx="5774790" cy="144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9" name="Диаграмма 48"/>
          <p:cNvGraphicFramePr/>
          <p:nvPr/>
        </p:nvGraphicFramePr>
        <p:xfrm>
          <a:off x="7819571" y="2774977"/>
          <a:ext cx="5029199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2" name="Диаграмма 51"/>
          <p:cNvGraphicFramePr/>
          <p:nvPr/>
        </p:nvGraphicFramePr>
        <p:xfrm>
          <a:off x="15159140" y="1837508"/>
          <a:ext cx="2438400" cy="2467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3" name="Прямоугольник 52"/>
          <p:cNvSpPr/>
          <p:nvPr/>
        </p:nvSpPr>
        <p:spPr>
          <a:xfrm>
            <a:off x="16002000" y="2562062"/>
            <a:ext cx="811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98,6% 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5259284" y="1379581"/>
            <a:ext cx="2238113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Национальные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проекты</a:t>
            </a:r>
          </a:p>
          <a:p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15532725" y="2071334"/>
            <a:ext cx="2023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777,7 млн. рублей </a:t>
            </a:r>
          </a:p>
        </p:txBody>
      </p:sp>
      <p:graphicFrame>
        <p:nvGraphicFramePr>
          <p:cNvPr id="61" name="Схема 60">
            <a:extLst>
              <a:ext uri="{FF2B5EF4-FFF2-40B4-BE49-F238E27FC236}">
                <a16:creationId xmlns="" xmlns:a16="http://schemas.microsoft.com/office/drawing/2014/main" id="{5772EE6F-0703-DACE-2C45-CFD243A29194}"/>
              </a:ext>
            </a:extLst>
          </p:cNvPr>
          <p:cNvGraphicFramePr/>
          <p:nvPr/>
        </p:nvGraphicFramePr>
        <p:xfrm>
          <a:off x="6692156" y="5569907"/>
          <a:ext cx="5367210" cy="4011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62" name="Прямоугольник 61"/>
          <p:cNvSpPr/>
          <p:nvPr/>
        </p:nvSpPr>
        <p:spPr>
          <a:xfrm>
            <a:off x="6684298" y="4900541"/>
            <a:ext cx="53123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ct val="114100"/>
              </a:lnSpc>
              <a:spcBef>
                <a:spcPts val="100"/>
              </a:spcBef>
            </a:pPr>
            <a:r>
              <a:rPr lang="ru-RU" dirty="0">
                <a:solidFill>
                  <a:schemeClr val="bg1"/>
                </a:solidFill>
              </a:rPr>
              <a:t>  Штрафные санкции по экспертизам, проведенным ТФОМС и страховой медицинской организацией, </a:t>
            </a:r>
          </a:p>
          <a:p>
            <a:pPr marL="12700" marR="5080" algn="ctr">
              <a:lnSpc>
                <a:spcPct val="114100"/>
              </a:lnSpc>
              <a:spcBef>
                <a:spcPts val="100"/>
              </a:spcBef>
            </a:pPr>
            <a:r>
              <a:rPr lang="ru-RU" dirty="0">
                <a:solidFill>
                  <a:schemeClr val="bg1"/>
                </a:solidFill>
              </a:rPr>
              <a:t>составили в общей сумме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164,9 млн. рублей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1C894E0-013A-2F3C-38ED-9B669DC4159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1152" y="2044373"/>
            <a:ext cx="2424994" cy="242499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3392B5F-6DE6-4F82-E1DE-5CEF837DBA20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0483" y="710990"/>
            <a:ext cx="2106782" cy="21067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CFAC18-2CCD-4B78-AACB-B3F39E14B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" y="0"/>
            <a:ext cx="18288000" cy="10287000"/>
          </a:xfrm>
          <a:prstGeom prst="rect">
            <a:avLst/>
          </a:prstGeom>
        </p:spPr>
      </p:pic>
      <p:sp>
        <p:nvSpPr>
          <p:cNvPr id="127" name="object 8"/>
          <p:cNvSpPr/>
          <p:nvPr/>
        </p:nvSpPr>
        <p:spPr>
          <a:xfrm flipV="1">
            <a:off x="457200" y="9417050"/>
            <a:ext cx="17068800" cy="152400"/>
          </a:xfrm>
          <a:custGeom>
            <a:avLst/>
            <a:gdLst/>
            <a:ahLst/>
            <a:cxnLst/>
            <a:rect l="l" t="t" r="r" b="b"/>
            <a:pathLst>
              <a:path w="16221075">
                <a:moveTo>
                  <a:pt x="0" y="0"/>
                </a:moveTo>
                <a:lnTo>
                  <a:pt x="16221073" y="0"/>
                </a:lnTo>
              </a:path>
            </a:pathLst>
          </a:custGeom>
          <a:ln w="9524">
            <a:solidFill>
              <a:srgbClr val="3225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6984830D-EC1C-6A3D-BE23-D64DAF164BBC}"/>
              </a:ext>
            </a:extLst>
          </p:cNvPr>
          <p:cNvGrpSpPr/>
          <p:nvPr/>
        </p:nvGrpSpPr>
        <p:grpSpPr>
          <a:xfrm>
            <a:off x="582344" y="285444"/>
            <a:ext cx="2819400" cy="1000397"/>
            <a:chOff x="582344" y="285444"/>
            <a:chExt cx="2819400" cy="1000397"/>
          </a:xfrm>
        </p:grpSpPr>
        <p:sp>
          <p:nvSpPr>
            <p:cNvPr id="5" name="Freeform: Shape 30">
              <a:extLst>
                <a:ext uri="{FF2B5EF4-FFF2-40B4-BE49-F238E27FC236}">
                  <a16:creationId xmlns="" xmlns:a16="http://schemas.microsoft.com/office/drawing/2014/main" id="{43B72129-C8AD-C93B-6D4A-005DE1840E0E}"/>
                </a:ext>
              </a:extLst>
            </p:cNvPr>
            <p:cNvSpPr/>
            <p:nvPr/>
          </p:nvSpPr>
          <p:spPr>
            <a:xfrm rot="5400000">
              <a:off x="1496744" y="-628956"/>
              <a:ext cx="990600" cy="2819400"/>
            </a:xfrm>
            <a:prstGeom prst="plaque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6" name="TextBox 9">
              <a:extLst>
                <a:ext uri="{FF2B5EF4-FFF2-40B4-BE49-F238E27FC236}">
                  <a16:creationId xmlns="" xmlns:a16="http://schemas.microsoft.com/office/drawing/2014/main" id="{63D16FBE-D123-9823-AAAB-CA229DAF74DB}"/>
                </a:ext>
              </a:extLst>
            </p:cNvPr>
            <p:cNvSpPr txBox="1"/>
            <p:nvPr/>
          </p:nvSpPr>
          <p:spPr>
            <a:xfrm>
              <a:off x="1130269" y="466448"/>
              <a:ext cx="1723549" cy="819393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zh-CN" b="1" dirty="0">
                  <a:solidFill>
                    <a:prstClr val="white"/>
                  </a:solidFill>
                  <a:latin typeface="Arial"/>
                  <a:ea typeface="微软雅黑"/>
                </a:rPr>
                <a:t>ПРИОРИТЕТ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zh-CN" b="1" dirty="0">
                  <a:solidFill>
                    <a:prstClr val="white"/>
                  </a:solidFill>
                  <a:latin typeface="Arial"/>
                  <a:ea typeface="微软雅黑"/>
                </a:rPr>
                <a:t>НА 2023 ГОД</a:t>
              </a:r>
              <a:endPara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854E5959-5A9D-8ED3-487B-A2643E06A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7911887"/>
              </p:ext>
            </p:extLst>
          </p:nvPr>
        </p:nvGraphicFramePr>
        <p:xfrm>
          <a:off x="3048000" y="1079500"/>
          <a:ext cx="12192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25DE22AD-70E7-1705-76B2-C6E306E13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823" cy="10287000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9776281" y="5411334"/>
            <a:ext cx="6887209" cy="0"/>
          </a:xfrm>
          <a:custGeom>
            <a:avLst/>
            <a:gdLst/>
            <a:ahLst/>
            <a:cxnLst/>
            <a:rect l="l" t="t" r="r" b="b"/>
            <a:pathLst>
              <a:path w="6887209">
                <a:moveTo>
                  <a:pt x="0" y="0"/>
                </a:moveTo>
                <a:lnTo>
                  <a:pt x="6886597" y="0"/>
                </a:lnTo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xfrm>
            <a:off x="838200" y="2247900"/>
            <a:ext cx="16713430" cy="2936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64195">
              <a:lnSpc>
                <a:spcPct val="100000"/>
              </a:lnSpc>
              <a:spcBef>
                <a:spcPts val="100"/>
              </a:spcBef>
            </a:pPr>
            <a:r>
              <a:rPr lang="ru-RU" spc="10" dirty="0"/>
              <a:t>  </a:t>
            </a:r>
            <a:r>
              <a:rPr lang="ru-RU" spc="10" dirty="0" smtClean="0"/>
              <a:t>Благодарим </a:t>
            </a:r>
            <a:r>
              <a:rPr lang="ru-RU" spc="10" dirty="0"/>
              <a:t/>
            </a:r>
            <a:br>
              <a:rPr lang="ru-RU" spc="10" dirty="0"/>
            </a:br>
            <a:r>
              <a:rPr lang="ru-RU" spc="10" dirty="0"/>
              <a:t>за внимание</a:t>
            </a:r>
            <a:r>
              <a:rPr spc="10" dirty="0"/>
              <a:t>!</a:t>
            </a:r>
          </a:p>
        </p:txBody>
      </p:sp>
      <p:pic>
        <p:nvPicPr>
          <p:cNvPr id="9" name="Picture 2" descr="D:\Векторы минздрава Тувы\mizdrav_logo_yello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47878"/>
            <a:ext cx="1143000" cy="1142108"/>
          </a:xfrm>
          <a:prstGeom prst="rect">
            <a:avLst/>
          </a:prstGeom>
          <a:noFill/>
        </p:spPr>
      </p:pic>
      <p:sp>
        <p:nvSpPr>
          <p:cNvPr id="10" name="object 6"/>
          <p:cNvSpPr txBox="1"/>
          <p:nvPr/>
        </p:nvSpPr>
        <p:spPr>
          <a:xfrm>
            <a:off x="1981200" y="800100"/>
            <a:ext cx="3014922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2000" b="1" spc="110" dirty="0">
                <a:solidFill>
                  <a:srgbClr val="FFFFFF"/>
                </a:solidFill>
                <a:latin typeface="Trebuchet MS"/>
                <a:cs typeface="Trebuchet MS"/>
              </a:rPr>
              <a:t>МИНИСТЕРСТВО ЗДРАВООХРАНЕНИЯ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2000" b="1" spc="110" dirty="0">
                <a:solidFill>
                  <a:srgbClr val="FFFFFF"/>
                </a:solidFill>
                <a:latin typeface="Trebuchet MS"/>
                <a:cs typeface="Trebuchet MS"/>
              </a:rPr>
              <a:t>РЕСПУБЛИКИ ТЫВА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4988</TotalTime>
  <Words>690</Words>
  <Application>Microsoft Office PowerPoint</Application>
  <PresentationFormat>Произвольный</PresentationFormat>
  <Paragraphs>92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  Благодарим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Темно-Синий и Голубой Градиент Лидерство Мастер-класс Вебинар Программная Презентация</dc:title>
  <dc:creator>Alena Tyulyush</dc:creator>
  <cp:keywords>DAFHgu4Kdvs,BAFE-CrrFcs</cp:keywords>
  <cp:lastModifiedBy>Пользователь Windows</cp:lastModifiedBy>
  <cp:revision>275</cp:revision>
  <dcterms:created xsi:type="dcterms:W3CDTF">2022-07-26T10:27:20Z</dcterms:created>
  <dcterms:modified xsi:type="dcterms:W3CDTF">2023-09-25T07:29:37Z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2022-07-26T00:00:00Z</vt:filetime>
  </property>
  <property fmtid="{D5CDD505-2E9C-101B-9397-08002B2CF9AE}" pid="3" name="Creator">
    <vt:lpwstr>Canva</vt:lpwstr>
  </property>
  <property fmtid="{D5CDD505-2E9C-101B-9397-08002B2CF9AE}" pid="4" name="LastSaved">
    <vt:filetime>2022-07-26T00:00:00Z</vt:filetime>
  </property>
</Properties>
</file>